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64" r:id="rId15"/>
    <p:sldId id="265" r:id="rId16"/>
    <p:sldId id="266" r:id="rId17"/>
    <p:sldId id="267" r:id="rId18"/>
    <p:sldId id="268" r:id="rId19"/>
    <p:sldId id="281" r:id="rId20"/>
    <p:sldId id="282" r:id="rId21"/>
    <p:sldId id="283" r:id="rId22"/>
    <p:sldId id="285" r:id="rId23"/>
    <p:sldId id="286" r:id="rId24"/>
    <p:sldId id="287" r:id="rId25"/>
    <p:sldId id="288" r:id="rId26"/>
    <p:sldId id="289" r:id="rId27"/>
    <p:sldId id="284" r:id="rId28"/>
    <p:sldId id="257" r:id="rId29"/>
    <p:sldId id="258" r:id="rId30"/>
    <p:sldId id="259" r:id="rId31"/>
    <p:sldId id="260" r:id="rId32"/>
    <p:sldId id="261" r:id="rId33"/>
    <p:sldId id="262" r:id="rId34"/>
    <p:sldId id="26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CC74"/>
    <a:srgbClr val="02A9EA"/>
    <a:srgbClr val="D9D9D9"/>
    <a:srgbClr val="91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68" d="100"/>
          <a:sy n="68" d="100"/>
        </p:scale>
        <p:origin x="350" y="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970A-AD2A-439F-A8A6-20FA53ACD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7775C-7303-4CEB-BE0A-FB910D0B7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64411-A575-42EB-BF79-8EA76238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A2D37-23AA-4921-BD18-474A02C8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65237-95A2-41F6-AE94-D8EA4487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89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6F34-198D-4FF7-9E95-19FD986C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DE83F-B64D-4707-8C1E-F404F0090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5ED2-12E4-4AC2-A2A7-A26791DD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84F42-F248-4682-80E9-B7F28B7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4C44D-5395-4B08-98E5-1B916C6B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82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64FC1-2224-44D6-9CE7-42CE7608F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4EC1E-7E3C-4213-8246-CFECE1399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7A4BD-AD44-4B0B-A814-1A9A6D90F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E096F-3502-4D81-8EA2-FCF6B149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CF5D-5EBE-47D6-8B04-1FA5732A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31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5607-A350-4185-B74A-4DB76E10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7893-A997-4A7B-AEDF-15C12268B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A39D-F776-4483-8A47-89B8E4C1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4F3BC-5D3D-48D6-84AD-B1A57843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748-D1D0-4DE5-992C-6BBB0B62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79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CE15-405D-406D-969F-3224511DE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05E48-30D4-417E-A4D2-7C626D9C3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4B11E-81DA-466A-A1A0-23BA5A5F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8B562-94C1-4EE2-BF67-E302106F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C8751-2358-4F13-8EAF-91746FD0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E2E6-9CFB-455F-9EA4-FDF6BFD3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3D861-0189-4CD7-B1FA-8E6AC6268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619F5-8338-4B23-8E88-065157FD1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1A003-296B-4A6A-AB84-7CBD1F82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3A171-DC18-4ECB-9FE8-0D89F5349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E3791-7722-41A5-8BF3-152A1A45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641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8417-CCB6-4871-A4C8-AFF7E3FB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07B7C-59BE-463F-BE93-642DAC455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3CC36-6998-43C8-8F11-9CB6BC765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5A5BB-3571-43CA-B3EB-8DE501206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2796D-95D0-463A-B0F6-9FCF80062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A21C0-7C51-432B-A687-A4522797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AA5CA-ED49-4802-9ADD-A25098EF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26449-62FA-488E-9B39-4C931DBA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5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AD91-716E-4955-B5F7-03BA72CF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65701-EBFC-46D7-80AF-1369F394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8365F-1B67-4897-B922-45DACD8F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BFC25-B3CD-45C6-8B7E-F272AB9B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109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DAB94-DE80-4316-A138-8F08A44AD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B584E-3A0A-430A-86B6-B6B4C92B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50EAE-DE4E-4A2D-8F40-DFFEACEC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44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7946-1578-4338-89B5-06C15CCA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AE61-4615-4B3C-9ADA-701B6287E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F3BB3-CC72-4496-8E82-65314306A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2AE53-67AF-45C8-8801-1BD8C3F82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456CB-AEED-4FEC-B512-207F3A06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AB741-8E8B-4ADD-B183-A7135D16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1731-5053-4432-8B0F-F4E6E506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93406-B601-4087-8578-D9BF25DA7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241CE-DBF5-49E1-8ABC-CA9C2E696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0DCD1-B2F4-41AD-ACA6-CD5EFC35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10425-6980-4C62-A54F-A91E980E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71BC5-7E47-4F95-9265-6529CC04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83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0C654-CE46-4274-8A75-2CD59803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33155-CBF7-4176-B444-AA134ECE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8E06-834A-481C-ADE0-0DA1FABC7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A59B8-9E90-4A44-A3F9-6CA192EC0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7186-1A08-4BF0-9D9B-7DA7F7F28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1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EFA7461-8092-433A-9F20-68F49BE181AA}"/>
              </a:ext>
            </a:extLst>
          </p:cNvPr>
          <p:cNvGrpSpPr/>
          <p:nvPr/>
        </p:nvGrpSpPr>
        <p:grpSpPr>
          <a:xfrm>
            <a:off x="2832793" y="1565835"/>
            <a:ext cx="5897156" cy="3533372"/>
            <a:chOff x="2832793" y="659748"/>
            <a:chExt cx="5897156" cy="35333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F9EF87-E960-4CCA-B381-819E481D75ED}"/>
                </a:ext>
              </a:extLst>
            </p:cNvPr>
            <p:cNvGrpSpPr/>
            <p:nvPr/>
          </p:nvGrpSpPr>
          <p:grpSpPr>
            <a:xfrm>
              <a:off x="2832793" y="1956046"/>
              <a:ext cx="2088200" cy="2237074"/>
              <a:chOff x="3061393" y="3075964"/>
              <a:chExt cx="2088200" cy="2237074"/>
            </a:xfrm>
          </p:grpSpPr>
          <p:pic>
            <p:nvPicPr>
              <p:cNvPr id="16" name="Picture 15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66E6374F-1348-4075-8133-1FB9B60F5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637266-FC68-48BB-BA45-AAB6475839C1}"/>
                  </a:ext>
                </a:extLst>
              </p:cNvPr>
              <p:cNvSpPr txBox="1"/>
              <p:nvPr/>
            </p:nvSpPr>
            <p:spPr>
              <a:xfrm>
                <a:off x="3061393" y="3075964"/>
                <a:ext cx="20882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dirty="0"/>
                  <a:t>PsychoPy</a:t>
                </a:r>
              </a:p>
              <a:p>
                <a:pPr algn="ctr"/>
                <a:r>
                  <a:rPr lang="en-GB" dirty="0"/>
                  <a:t>Local set up</a:t>
                </a:r>
              </a:p>
              <a:p>
                <a:pPr algn="ctr"/>
                <a:r>
                  <a:rPr lang="en-GB" dirty="0"/>
                  <a:t>Experiment creation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CB01A33-DA52-438F-B468-45F7C8D832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8566" y="1782147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69D1009-74F0-484F-836A-91B3B4AD59DB}"/>
                </a:ext>
              </a:extLst>
            </p:cNvPr>
            <p:cNvCxnSpPr>
              <a:cxnSpLocks/>
            </p:cNvCxnSpPr>
            <p:nvPr/>
          </p:nvCxnSpPr>
          <p:spPr>
            <a:xfrm>
              <a:off x="4545391" y="3418503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F0A9DE-9A54-45A3-B0C2-24046805DA2C}"/>
                </a:ext>
              </a:extLst>
            </p:cNvPr>
            <p:cNvSpPr txBox="1"/>
            <p:nvPr/>
          </p:nvSpPr>
          <p:spPr>
            <a:xfrm>
              <a:off x="7722429" y="2417711"/>
              <a:ext cx="1007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PsychoJS</a:t>
              </a:r>
            </a:p>
          </p:txBody>
        </p:sp>
        <p:pic>
          <p:nvPicPr>
            <p:cNvPr id="21" name="Picture 2" descr="Pavlovia">
              <a:extLst>
                <a:ext uri="{FF2B5EF4-FFF2-40B4-BE49-F238E27FC236}">
                  <a16:creationId xmlns:a16="http://schemas.microsoft.com/office/drawing/2014/main" id="{312AD88D-B5A1-435A-B837-79E3047E0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384" y="659748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5C00CEAA-CB17-42F9-BC9B-A2976501D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6738" y="2770640"/>
              <a:ext cx="1323143" cy="1316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453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13CA08-4621-46F4-92E7-7660243410EC}"/>
              </a:ext>
            </a:extLst>
          </p:cNvPr>
          <p:cNvGrpSpPr/>
          <p:nvPr/>
        </p:nvGrpSpPr>
        <p:grpSpPr>
          <a:xfrm>
            <a:off x="3275773" y="1101285"/>
            <a:ext cx="5367004" cy="3941818"/>
            <a:chOff x="3336733" y="613605"/>
            <a:chExt cx="5367004" cy="3941818"/>
          </a:xfrm>
        </p:grpSpPr>
        <p:pic>
          <p:nvPicPr>
            <p:cNvPr id="5" name="Picture 4" descr="A picture containing sitting, cup, table, mug&#10;&#10;Description automatically generated">
              <a:extLst>
                <a:ext uri="{FF2B5EF4-FFF2-40B4-BE49-F238E27FC236}">
                  <a16:creationId xmlns:a16="http://schemas.microsoft.com/office/drawing/2014/main" id="{E93C688D-4482-4DAE-B5EE-40FB46AEF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67782" y="2711022"/>
              <a:ext cx="1435955" cy="143595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0A91DC-4365-40CE-940B-BBDF997EC443}"/>
                </a:ext>
              </a:extLst>
            </p:cNvPr>
            <p:cNvGrpSpPr/>
            <p:nvPr/>
          </p:nvGrpSpPr>
          <p:grpSpPr>
            <a:xfrm>
              <a:off x="3336733" y="1973854"/>
              <a:ext cx="1668149" cy="2173123"/>
              <a:chOff x="3298633" y="3139915"/>
              <a:chExt cx="1668149" cy="2173123"/>
            </a:xfrm>
          </p:grpSpPr>
          <p:pic>
            <p:nvPicPr>
              <p:cNvPr id="12" name="Picture 11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EB6F4041-B448-4B11-905F-C4EFC1818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60A344-00E4-41F9-AB06-B641CE5B082F}"/>
                  </a:ext>
                </a:extLst>
              </p:cNvPr>
              <p:cNvSpPr txBox="1"/>
              <p:nvPr/>
            </p:nvSpPr>
            <p:spPr>
              <a:xfrm>
                <a:off x="3298633" y="3139915"/>
                <a:ext cx="166814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/>
                  <a:t>PsychoPy</a:t>
                </a:r>
              </a:p>
              <a:p>
                <a:pPr algn="ctr"/>
                <a:r>
                  <a:rPr lang="en-GB" sz="1400" dirty="0"/>
                  <a:t>Local set up</a:t>
                </a:r>
              </a:p>
              <a:p>
                <a:pPr algn="ctr"/>
                <a:r>
                  <a:rPr lang="en-GB" sz="1400" dirty="0"/>
                  <a:t>Experiment creation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36623F3-5E0B-46A2-90CB-681A7E1610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5266" y="1736004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8E6D552-6F3F-4315-95F1-0AD38C94BA96}"/>
                </a:ext>
              </a:extLst>
            </p:cNvPr>
            <p:cNvCxnSpPr>
              <a:cxnSpLocks/>
            </p:cNvCxnSpPr>
            <p:nvPr/>
          </p:nvCxnSpPr>
          <p:spPr>
            <a:xfrm>
              <a:off x="4812091" y="3372360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B10E6C-65AA-4F38-B735-EB0177498CD9}"/>
                </a:ext>
              </a:extLst>
            </p:cNvPr>
            <p:cNvSpPr txBox="1"/>
            <p:nvPr/>
          </p:nvSpPr>
          <p:spPr>
            <a:xfrm>
              <a:off x="7754882" y="2557133"/>
              <a:ext cx="8254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PsychoJS</a:t>
              </a:r>
            </a:p>
          </p:txBody>
        </p:sp>
        <p:pic>
          <p:nvPicPr>
            <p:cNvPr id="10" name="Picture 2" descr="Pavlovia">
              <a:extLst>
                <a:ext uri="{FF2B5EF4-FFF2-40B4-BE49-F238E27FC236}">
                  <a16:creationId xmlns:a16="http://schemas.microsoft.com/office/drawing/2014/main" id="{AD42BBC5-674F-4F7F-B86C-1D143FFD2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084" y="613605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1F8EE5-673D-4AC1-B6FC-603C16C2F1E6}"/>
                </a:ext>
              </a:extLst>
            </p:cNvPr>
            <p:cNvSpPr txBox="1"/>
            <p:nvPr/>
          </p:nvSpPr>
          <p:spPr>
            <a:xfrm>
              <a:off x="5036114" y="3385872"/>
              <a:ext cx="223166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PsychoPy</a:t>
              </a:r>
            </a:p>
            <a:p>
              <a:pPr algn="ctr"/>
              <a:r>
                <a:rPr lang="en-GB" sz="1400" dirty="0"/>
                <a:t>Writes us a JavaScript version</a:t>
              </a:r>
            </a:p>
            <a:p>
              <a:pPr algn="ctr"/>
              <a:r>
                <a:rPr lang="en-GB" sz="1400" dirty="0"/>
                <a:t>(we can write from pure JS if you want)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230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711A9A-717B-49B6-A60F-1DED528BB702}"/>
              </a:ext>
            </a:extLst>
          </p:cNvPr>
          <p:cNvGrpSpPr/>
          <p:nvPr/>
        </p:nvGrpSpPr>
        <p:grpSpPr>
          <a:xfrm>
            <a:off x="1301503" y="1066678"/>
            <a:ext cx="9588993" cy="4724643"/>
            <a:chOff x="1301503" y="1066678"/>
            <a:chExt cx="9588993" cy="4724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83D15B-7B27-4E0E-8526-59755439A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503" y="1066678"/>
              <a:ext cx="9588993" cy="472464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79C512B-A6AE-482F-AC03-13721F5DF232}"/>
                </a:ext>
              </a:extLst>
            </p:cNvPr>
            <p:cNvCxnSpPr/>
            <p:nvPr/>
          </p:nvCxnSpPr>
          <p:spPr>
            <a:xfrm flipV="1">
              <a:off x="8473440" y="1635760"/>
              <a:ext cx="548640" cy="85344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191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9F3F0F-F628-4787-8C49-68EAC2487D4C}"/>
              </a:ext>
            </a:extLst>
          </p:cNvPr>
          <p:cNvGrpSpPr/>
          <p:nvPr/>
        </p:nvGrpSpPr>
        <p:grpSpPr>
          <a:xfrm>
            <a:off x="3597146" y="1787440"/>
            <a:ext cx="4997707" cy="3283119"/>
            <a:chOff x="3597146" y="1787440"/>
            <a:chExt cx="4997707" cy="32831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AC54B1-E515-4167-8A42-B485BF63A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146" y="1787440"/>
              <a:ext cx="4997707" cy="3283119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4EAA6D4-B8EE-4213-A942-4B620E2CA9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5224" y="332454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7104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53EE51-D415-4279-BDD8-D4EF02507419}"/>
              </a:ext>
            </a:extLst>
          </p:cNvPr>
          <p:cNvGrpSpPr/>
          <p:nvPr/>
        </p:nvGrpSpPr>
        <p:grpSpPr>
          <a:xfrm>
            <a:off x="3333608" y="1577880"/>
            <a:ext cx="5524784" cy="3702240"/>
            <a:chOff x="3333608" y="1577880"/>
            <a:chExt cx="5524784" cy="37022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D2F20E-6586-4B5B-9D12-E7DD3872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608" y="1577880"/>
              <a:ext cx="5524784" cy="370224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21BE9CA-B5F5-459F-9447-38FE2B0B4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0584" y="315182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145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455890-4163-4D46-938A-AEF2FA7B71E7}"/>
              </a:ext>
            </a:extLst>
          </p:cNvPr>
          <p:cNvGrpSpPr/>
          <p:nvPr/>
        </p:nvGrpSpPr>
        <p:grpSpPr>
          <a:xfrm>
            <a:off x="561046" y="943330"/>
            <a:ext cx="10961719" cy="3897213"/>
            <a:chOff x="561046" y="943330"/>
            <a:chExt cx="10961719" cy="389721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E1DF8E5-72C6-4FE0-BD0D-8FC457685F7A}"/>
                </a:ext>
              </a:extLst>
            </p:cNvPr>
            <p:cNvSpPr/>
            <p:nvPr/>
          </p:nvSpPr>
          <p:spPr>
            <a:xfrm>
              <a:off x="561046" y="943330"/>
              <a:ext cx="5426765" cy="1858617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EA63CC6-9612-436E-89EC-CC0815E6E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373" y="1145185"/>
              <a:ext cx="1445740" cy="144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4DDFC0-E7E4-4428-89B3-0B9FCAE96D9E}"/>
                </a:ext>
              </a:extLst>
            </p:cNvPr>
            <p:cNvSpPr txBox="1"/>
            <p:nvPr/>
          </p:nvSpPr>
          <p:spPr>
            <a:xfrm>
              <a:off x="732875" y="1107514"/>
              <a:ext cx="356649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 err="1">
                  <a:latin typeface="Arvo" panose="02000000000000000000" pitchFamily="2" charset="0"/>
                </a:rPr>
                <a:t>Github</a:t>
              </a:r>
              <a:endParaRPr lang="en-GB" b="1" i="1" dirty="0">
                <a:latin typeface="Arvo" panose="02000000000000000000" pitchFamily="2" charset="0"/>
              </a:endParaRPr>
            </a:p>
            <a:p>
              <a:r>
                <a:rPr lang="en-GB" dirty="0"/>
                <a:t>&gt;150 code contributors (notably, Jeremy Gray, David Bridges, Richard </a:t>
              </a:r>
              <a:r>
                <a:rPr lang="en-GB" dirty="0" err="1"/>
                <a:t>Höchenberger</a:t>
              </a:r>
              <a:r>
                <a:rPr lang="en-GB" dirty="0"/>
                <a:t>, Hiroyuki Sogo, ...)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F402E34-8E1D-4057-84EA-19FAC2C52D3A}"/>
                </a:ext>
              </a:extLst>
            </p:cNvPr>
            <p:cNvSpPr/>
            <p:nvPr/>
          </p:nvSpPr>
          <p:spPr>
            <a:xfrm>
              <a:off x="561046" y="2981926"/>
              <a:ext cx="5426765" cy="1858617"/>
            </a:xfrm>
            <a:prstGeom prst="roundRect">
              <a:avLst/>
            </a:prstGeom>
            <a:solidFill>
              <a:srgbClr val="91ED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DFA2EC-2AA6-450E-9750-03131B4806DF}"/>
                </a:ext>
              </a:extLst>
            </p:cNvPr>
            <p:cNvSpPr txBox="1"/>
            <p:nvPr/>
          </p:nvSpPr>
          <p:spPr>
            <a:xfrm>
              <a:off x="830627" y="3134489"/>
              <a:ext cx="372594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Forum</a:t>
              </a:r>
            </a:p>
            <a:p>
              <a:r>
                <a:rPr lang="en-GB" dirty="0">
                  <a:latin typeface="Calibri (Body)"/>
                </a:rPr>
                <a:t>Community helping community </a:t>
              </a:r>
            </a:p>
            <a:p>
              <a:r>
                <a:rPr lang="en-GB" dirty="0">
                  <a:latin typeface="Calibri (Body)"/>
                </a:rPr>
                <a:t>(notably, Michael MacAskill, Wakefield </a:t>
              </a:r>
              <a:r>
                <a:rPr lang="en-GB" dirty="0" err="1">
                  <a:latin typeface="Calibri (Body)"/>
                </a:rPr>
                <a:t>Morys</a:t>
              </a:r>
              <a:r>
                <a:rPr lang="en-GB" dirty="0">
                  <a:latin typeface="Calibri (Body)"/>
                </a:rPr>
                <a:t>-Carter, Jonathan </a:t>
              </a:r>
              <a:r>
                <a:rPr lang="en-GB" dirty="0" err="1">
                  <a:latin typeface="Calibri (Body)"/>
                </a:rPr>
                <a:t>Kominski</a:t>
              </a:r>
              <a:r>
                <a:rPr lang="en-GB" dirty="0">
                  <a:latin typeface="Calibri (Body)"/>
                </a:rPr>
                <a:t>, Jens </a:t>
              </a:r>
              <a:r>
                <a:rPr lang="en-GB" dirty="0" err="1">
                  <a:latin typeface="Calibri (Body)"/>
                </a:rPr>
                <a:t>Boelte</a:t>
              </a:r>
              <a:r>
                <a:rPr lang="en-GB" dirty="0">
                  <a:latin typeface="Calibri (Body)"/>
                </a:rPr>
                <a:t>)</a:t>
              </a:r>
            </a:p>
          </p:txBody>
        </p:sp>
        <p:pic>
          <p:nvPicPr>
            <p:cNvPr id="10" name="Graphic 9" descr="Questions with solid fill">
              <a:extLst>
                <a:ext uri="{FF2B5EF4-FFF2-40B4-BE49-F238E27FC236}">
                  <a16:creationId xmlns:a16="http://schemas.microsoft.com/office/drawing/2014/main" id="{CADDCA61-764C-4BD7-B73B-3C19AEDF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75640" y="3263855"/>
              <a:ext cx="1293207" cy="1293207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904CF66-3E9A-434C-A226-1151EAC66B0B}"/>
                </a:ext>
              </a:extLst>
            </p:cNvPr>
            <p:cNvSpPr/>
            <p:nvPr/>
          </p:nvSpPr>
          <p:spPr>
            <a:xfrm>
              <a:off x="6096000" y="954541"/>
              <a:ext cx="5426765" cy="1858617"/>
            </a:xfrm>
            <a:prstGeom prst="roundRect">
              <a:avLst/>
            </a:prstGeom>
            <a:solidFill>
              <a:srgbClr val="F8CBA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B24744-221F-4005-8996-FAD4EBD4C8BA}"/>
                </a:ext>
              </a:extLst>
            </p:cNvPr>
            <p:cNvSpPr txBox="1"/>
            <p:nvPr/>
          </p:nvSpPr>
          <p:spPr>
            <a:xfrm>
              <a:off x="7643535" y="1107514"/>
              <a:ext cx="381559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Funders</a:t>
              </a:r>
            </a:p>
            <a:p>
              <a:r>
                <a:rPr lang="en-US" b="1" dirty="0"/>
                <a:t>Nottingham University </a:t>
              </a:r>
              <a:r>
                <a:rPr lang="en-US" dirty="0"/>
                <a:t>pay Jon's salary while he works on this.</a:t>
              </a:r>
            </a:p>
            <a:p>
              <a:r>
                <a:rPr lang="en-US" dirty="0"/>
                <a:t>The </a:t>
              </a:r>
              <a:r>
                <a:rPr lang="en-US" b="1" dirty="0" err="1"/>
                <a:t>Wellcome</a:t>
              </a:r>
              <a:r>
                <a:rPr lang="en-US" b="1" dirty="0"/>
                <a:t> Trust </a:t>
              </a:r>
              <a:r>
                <a:rPr lang="en-US" dirty="0"/>
                <a:t>and the </a:t>
              </a:r>
              <a:r>
                <a:rPr lang="en-US" b="1" dirty="0"/>
                <a:t>Chan Zuckerberg Initiative </a:t>
              </a:r>
              <a:r>
                <a:rPr lang="en-US" dirty="0"/>
                <a:t>have paid staff</a:t>
              </a:r>
              <a:endParaRPr lang="en-GB" dirty="0"/>
            </a:p>
          </p:txBody>
        </p:sp>
        <p:pic>
          <p:nvPicPr>
            <p:cNvPr id="13" name="Graphic 12" descr="Money with solid fill">
              <a:extLst>
                <a:ext uri="{FF2B5EF4-FFF2-40B4-BE49-F238E27FC236}">
                  <a16:creationId xmlns:a16="http://schemas.microsoft.com/office/drawing/2014/main" id="{3A711D41-0E7F-448A-A5A5-B47EA16EC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0938" y="1194880"/>
              <a:ext cx="1302597" cy="1302597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0478B76-461C-457F-9E96-90A25F34C6FE}"/>
                </a:ext>
              </a:extLst>
            </p:cNvPr>
            <p:cNvSpPr/>
            <p:nvPr/>
          </p:nvSpPr>
          <p:spPr>
            <a:xfrm>
              <a:off x="6096000" y="2981925"/>
              <a:ext cx="5426765" cy="1858617"/>
            </a:xfrm>
            <a:prstGeom prst="roundRect">
              <a:avLst/>
            </a:prstGeom>
            <a:solidFill>
              <a:srgbClr val="FCFAA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CF428A-B7C4-485E-AA2B-372B0BD34AD7}"/>
                </a:ext>
              </a:extLst>
            </p:cNvPr>
            <p:cNvSpPr txBox="1"/>
            <p:nvPr/>
          </p:nvSpPr>
          <p:spPr>
            <a:xfrm>
              <a:off x="7643535" y="3134489"/>
              <a:ext cx="383764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Staff (Open Science Tools ltd.)</a:t>
              </a:r>
            </a:p>
            <a:p>
              <a:r>
                <a:rPr lang="en-US" dirty="0"/>
                <a:t>Thanks to </a:t>
              </a:r>
              <a:r>
                <a:rPr lang="en-US" dirty="0" err="1"/>
                <a:t>Pavlovia</a:t>
              </a:r>
              <a:r>
                <a:rPr lang="en-US" dirty="0"/>
                <a:t> and grants we can now have paid staff to work on the project and supporting users!</a:t>
              </a:r>
              <a:endParaRPr lang="en-GB" dirty="0"/>
            </a:p>
          </p:txBody>
        </p:sp>
        <p:pic>
          <p:nvPicPr>
            <p:cNvPr id="16" name="Picture 15" descr="Shape, polygon&#10;&#10;Description automatically generated">
              <a:extLst>
                <a:ext uri="{FF2B5EF4-FFF2-40B4-BE49-F238E27FC236}">
                  <a16:creationId xmlns:a16="http://schemas.microsoft.com/office/drawing/2014/main" id="{DF4724E0-3A14-43D8-B707-AD67403F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98" y="3138262"/>
              <a:ext cx="1251524" cy="1477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252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1E67A66-BCA2-4354-ABBA-AE64C9078DC3}"/>
              </a:ext>
            </a:extLst>
          </p:cNvPr>
          <p:cNvGrpSpPr/>
          <p:nvPr/>
        </p:nvGrpSpPr>
        <p:grpSpPr>
          <a:xfrm>
            <a:off x="4083712" y="1342688"/>
            <a:ext cx="4330354" cy="4367305"/>
            <a:chOff x="4083712" y="1342688"/>
            <a:chExt cx="4330354" cy="4367305"/>
          </a:xfrm>
        </p:grpSpPr>
        <p:pic>
          <p:nvPicPr>
            <p:cNvPr id="18" name="Picture 17" descr="A person with a beard&#10;&#10;Description automatically generated with medium confidence">
              <a:extLst>
                <a:ext uri="{FF2B5EF4-FFF2-40B4-BE49-F238E27FC236}">
                  <a16:creationId xmlns:a16="http://schemas.microsoft.com/office/drawing/2014/main" id="{FA540100-6E69-46AE-A881-6D59C4FE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6034" y="2008330"/>
              <a:ext cx="1175588" cy="117431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 descr="A picture containing person, person, necktie, wall&#10;&#10;Description automatically generated">
              <a:extLst>
                <a:ext uri="{FF2B5EF4-FFF2-40B4-BE49-F238E27FC236}">
                  <a16:creationId xmlns:a16="http://schemas.microsoft.com/office/drawing/2014/main" id="{1CE1C9BA-6FED-41F4-9085-3D6A71AC5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7833" r="-811" b="17236"/>
            <a:stretch/>
          </p:blipFill>
          <p:spPr>
            <a:xfrm>
              <a:off x="7156212" y="2080749"/>
              <a:ext cx="1038778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" name="Picture 19" descr="A picture containing outdoor, person, person, posing&#10;&#10;Description automatically generated">
              <a:extLst>
                <a:ext uri="{FF2B5EF4-FFF2-40B4-BE49-F238E27FC236}">
                  <a16:creationId xmlns:a16="http://schemas.microsoft.com/office/drawing/2014/main" id="{24DF5686-2DB6-458A-8DB3-ED4C5C6DC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471" r="12742" b="23311"/>
            <a:stretch/>
          </p:blipFill>
          <p:spPr>
            <a:xfrm>
              <a:off x="5729843" y="1342688"/>
              <a:ext cx="1175588" cy="125279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Picture 20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6C7844B1-18AB-4D38-9A85-69CE88E9F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3712" y="3505083"/>
              <a:ext cx="1362246" cy="116273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3" name="Picture 22" descr="A person with glasses and a beard&#10;&#10;Description automatically generated with low confidence">
              <a:extLst>
                <a:ext uri="{FF2B5EF4-FFF2-40B4-BE49-F238E27FC236}">
                  <a16:creationId xmlns:a16="http://schemas.microsoft.com/office/drawing/2014/main" id="{A119EE35-F34A-4EC2-B18A-428E3045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84591" y="3324029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Picture 23" descr="A person holding a drink&#10;&#10;Description automatically generated with low confidence">
              <a:extLst>
                <a:ext uri="{FF2B5EF4-FFF2-40B4-BE49-F238E27FC236}">
                  <a16:creationId xmlns:a16="http://schemas.microsoft.com/office/drawing/2014/main" id="{6E4E8AE8-887E-4EFB-AEDF-03BACDF07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629" t="19262" r="16778" b="25882"/>
            <a:stretch/>
          </p:blipFill>
          <p:spPr>
            <a:xfrm>
              <a:off x="6641144" y="4614382"/>
              <a:ext cx="1169284" cy="10763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Picture 2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F108E63-1255-4209-BA8E-8BD182B48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7684" y="4680518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" name="Picture 2" descr="A picture containing athletic game, basketball&#10;&#10;Description automatically generated">
              <a:extLst>
                <a:ext uri="{FF2B5EF4-FFF2-40B4-BE49-F238E27FC236}">
                  <a16:creationId xmlns:a16="http://schemas.microsoft.com/office/drawing/2014/main" id="{41CADC04-C4F6-40F8-9501-E7B0C8F52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2206" y="2895260"/>
              <a:ext cx="1478432" cy="1478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296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2D674E0-C418-4743-88CE-9E1D9FE4B80B}"/>
              </a:ext>
            </a:extLst>
          </p:cNvPr>
          <p:cNvGrpSpPr/>
          <p:nvPr/>
        </p:nvGrpSpPr>
        <p:grpSpPr>
          <a:xfrm>
            <a:off x="380625" y="952499"/>
            <a:ext cx="9915712" cy="5185645"/>
            <a:chOff x="380625" y="952499"/>
            <a:chExt cx="9915712" cy="518564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2FB7310-87FB-4DED-9035-2F6C34D74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3"/>
            <a:stretch/>
          </p:blipFill>
          <p:spPr>
            <a:xfrm>
              <a:off x="380625" y="952499"/>
              <a:ext cx="8649450" cy="5185645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39BCE1-2859-42D1-94B3-6BCEE35F3BAB}"/>
                </a:ext>
              </a:extLst>
            </p:cNvPr>
            <p:cNvSpPr/>
            <p:nvPr/>
          </p:nvSpPr>
          <p:spPr>
            <a:xfrm>
              <a:off x="380625" y="4484923"/>
              <a:ext cx="8649450" cy="165322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4967D-73C4-4829-B273-785B3F07401E}"/>
                </a:ext>
              </a:extLst>
            </p:cNvPr>
            <p:cNvSpPr txBox="1"/>
            <p:nvPr/>
          </p:nvSpPr>
          <p:spPr>
            <a:xfrm>
              <a:off x="6519809" y="4927767"/>
              <a:ext cx="2287642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Flow </a:t>
              </a:r>
            </a:p>
            <a:p>
              <a:r>
                <a:rPr lang="en-US" sz="1000" i="1" dirty="0">
                  <a:latin typeface="Arvo" panose="02000000000000000000" pitchFamily="2" charset="0"/>
                </a:rPr>
                <a:t>The order in which things occur and if they repeat in a </a:t>
              </a:r>
              <a:r>
                <a:rPr lang="en-US" sz="1000" dirty="0">
                  <a:latin typeface="Arvo" panose="02000000000000000000" pitchFamily="2" charset="0"/>
                </a:rPr>
                <a:t>Loop</a:t>
              </a:r>
              <a:endParaRPr lang="en-GB" sz="1000" dirty="0">
                <a:latin typeface="Arvo" panose="02000000000000000000" pitchFamily="2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04999B0-3EC3-4747-B636-6A14DA32DFEB}"/>
                </a:ext>
              </a:extLst>
            </p:cNvPr>
            <p:cNvSpPr/>
            <p:nvPr/>
          </p:nvSpPr>
          <p:spPr>
            <a:xfrm>
              <a:off x="380625" y="1828800"/>
              <a:ext cx="6394825" cy="23876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E74C92-3585-447E-927B-20882650F15B}"/>
                </a:ext>
              </a:extLst>
            </p:cNvPr>
            <p:cNvSpPr txBox="1"/>
            <p:nvPr/>
          </p:nvSpPr>
          <p:spPr>
            <a:xfrm>
              <a:off x="666374" y="3209497"/>
              <a:ext cx="44263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Routine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What happens in a single routine e.g. show some text, wait for a key press. Several routines can be added to the Flow.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2F8D795-23E0-4C2F-A0D0-72D22405B053}"/>
                </a:ext>
              </a:extLst>
            </p:cNvPr>
            <p:cNvSpPr/>
            <p:nvPr/>
          </p:nvSpPr>
          <p:spPr>
            <a:xfrm>
              <a:off x="6877050" y="1767121"/>
              <a:ext cx="2153026" cy="260077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53A77-406C-46CA-AB9F-270039F363C4}"/>
                </a:ext>
              </a:extLst>
            </p:cNvPr>
            <p:cNvSpPr txBox="1"/>
            <p:nvPr/>
          </p:nvSpPr>
          <p:spPr>
            <a:xfrm>
              <a:off x="7705913" y="3209497"/>
              <a:ext cx="2590424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Components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The things we can add to a routine e.g. text, pictures, key or mouse responses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277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9F58A-A90C-4DA2-BA2F-867A8D29028A}"/>
              </a:ext>
            </a:extLst>
          </p:cNvPr>
          <p:cNvGrpSpPr/>
          <p:nvPr/>
        </p:nvGrpSpPr>
        <p:grpSpPr>
          <a:xfrm>
            <a:off x="1950650" y="1535373"/>
            <a:ext cx="9611697" cy="3951604"/>
            <a:chOff x="1950650" y="1535373"/>
            <a:chExt cx="9611697" cy="39516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8BEBDC-F7B2-4D15-9D47-00575ED2BE52}"/>
                </a:ext>
              </a:extLst>
            </p:cNvPr>
            <p:cNvSpPr txBox="1"/>
            <p:nvPr/>
          </p:nvSpPr>
          <p:spPr>
            <a:xfrm>
              <a:off x="2431913" y="2538453"/>
              <a:ext cx="52170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>
                  <a:latin typeface="Arvo" panose="02000000000000000000" pitchFamily="2" charset="0"/>
                </a:rPr>
                <a:t>Insert loop</a:t>
              </a:r>
            </a:p>
          </p:txBody>
        </p:sp>
        <p:pic>
          <p:nvPicPr>
            <p:cNvPr id="6" name="Picture 5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19B99241-9E59-4602-A353-8E9DCA689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1" r="2881"/>
            <a:stretch/>
          </p:blipFill>
          <p:spPr>
            <a:xfrm>
              <a:off x="1950650" y="1535373"/>
              <a:ext cx="2210920" cy="10030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picture containing text, projector&#10;&#10;Description automatically generated">
              <a:extLst>
                <a:ext uri="{FF2B5EF4-FFF2-40B4-BE49-F238E27FC236}">
                  <a16:creationId xmlns:a16="http://schemas.microsoft.com/office/drawing/2014/main" id="{382661B1-EF7A-48CF-9C9A-3D2B5C6F7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938" y="1589803"/>
              <a:ext cx="2423463" cy="9005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3702D8-911B-43DB-A9DF-840538A45EE9}"/>
                </a:ext>
              </a:extLst>
            </p:cNvPr>
            <p:cNvSpPr txBox="1"/>
            <p:nvPr/>
          </p:nvSpPr>
          <p:spPr>
            <a:xfrm>
              <a:off x="4496053" y="2632138"/>
              <a:ext cx="265516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Click either side of the routine or routines you want to repeat</a:t>
              </a:r>
            </a:p>
          </p:txBody>
        </p:sp>
        <p:pic>
          <p:nvPicPr>
            <p:cNvPr id="19" name="Picture 1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33E05466-9210-45DA-A510-B588EAD4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81" y="1535373"/>
              <a:ext cx="3756986" cy="28653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F911C9-C58A-4641-B5C2-893371FD61E7}"/>
                </a:ext>
              </a:extLst>
            </p:cNvPr>
            <p:cNvSpPr txBox="1"/>
            <p:nvPr/>
          </p:nvSpPr>
          <p:spPr>
            <a:xfrm>
              <a:off x="7440884" y="4448869"/>
              <a:ext cx="412146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the loop parameters: start by making a list of info for each trial (the “conditions” file)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30399FD-CE42-47BB-867C-5547D7D2B16F}"/>
                </a:ext>
              </a:extLst>
            </p:cNvPr>
            <p:cNvSpPr/>
            <p:nvPr/>
          </p:nvSpPr>
          <p:spPr>
            <a:xfrm rot="18823619">
              <a:off x="10268478" y="40195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A07D13C4-F3AF-481D-B238-5396B136051C}"/>
                </a:ext>
              </a:extLst>
            </p:cNvPr>
            <p:cNvSpPr/>
            <p:nvPr/>
          </p:nvSpPr>
          <p:spPr>
            <a:xfrm>
              <a:off x="2442411" y="3768816"/>
              <a:ext cx="4367463" cy="1718161"/>
            </a:xfrm>
            <a:prstGeom prst="wedgeRoundRectCallout">
              <a:avLst>
                <a:gd name="adj1" fmla="val 152188"/>
                <a:gd name="adj2" fmla="val -5444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 descr="Timeline&#10;&#10;Description automatically generated">
              <a:extLst>
                <a:ext uri="{FF2B5EF4-FFF2-40B4-BE49-F238E27FC236}">
                  <a16:creationId xmlns:a16="http://schemas.microsoft.com/office/drawing/2014/main" id="{D3C5C847-B6B5-4AE7-AD48-1D6C5189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84" y="3949589"/>
              <a:ext cx="2453853" cy="13488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3A1EFC-A744-433B-83C1-113D13140C58}"/>
                </a:ext>
              </a:extLst>
            </p:cNvPr>
            <p:cNvSpPr txBox="1"/>
            <p:nvPr/>
          </p:nvSpPr>
          <p:spPr>
            <a:xfrm>
              <a:off x="2526632" y="4077576"/>
              <a:ext cx="1538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95AEA8-EC39-4348-8D88-2ED923C02DDD}"/>
                </a:ext>
              </a:extLst>
            </p:cNvPr>
            <p:cNvSpPr txBox="1"/>
            <p:nvPr/>
          </p:nvSpPr>
          <p:spPr>
            <a:xfrm>
              <a:off x="2526632" y="4405911"/>
              <a:ext cx="154407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Value of variable on each trial.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8CBBF40-3236-4D70-8CBA-054647804E01}"/>
                </a:ext>
              </a:extLst>
            </p:cNvPr>
            <p:cNvSpPr/>
            <p:nvPr/>
          </p:nvSpPr>
          <p:spPr>
            <a:xfrm>
              <a:off x="3974497" y="4144397"/>
              <a:ext cx="588682" cy="13884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D932891B-23B6-4B52-AEF6-0EA27DDE2BB3}"/>
                </a:ext>
              </a:extLst>
            </p:cNvPr>
            <p:cNvSpPr/>
            <p:nvPr/>
          </p:nvSpPr>
          <p:spPr>
            <a:xfrm>
              <a:off x="3974498" y="4283243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26910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C7B2FB9-8892-47FE-A144-35379F165B6B}"/>
              </a:ext>
            </a:extLst>
          </p:cNvPr>
          <p:cNvGrpSpPr/>
          <p:nvPr/>
        </p:nvGrpSpPr>
        <p:grpSpPr>
          <a:xfrm>
            <a:off x="4487779" y="2141622"/>
            <a:ext cx="4022045" cy="3001949"/>
            <a:chOff x="3714543" y="1276389"/>
            <a:chExt cx="4762913" cy="3703641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308BB14-7E82-4448-A759-41F475E5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543" y="1276389"/>
              <a:ext cx="4762913" cy="3703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3E9BBC3-92C3-4EC7-B985-BC4A83379DCC}"/>
                </a:ext>
              </a:extLst>
            </p:cNvPr>
            <p:cNvSpPr/>
            <p:nvPr/>
          </p:nvSpPr>
          <p:spPr>
            <a:xfrm rot="14060956">
              <a:off x="4630416" y="3598648"/>
              <a:ext cx="506324" cy="17292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FE03325D-5074-450D-98A1-D5973DB0AA2E}"/>
                </a:ext>
              </a:extLst>
            </p:cNvPr>
            <p:cNvSpPr/>
            <p:nvPr/>
          </p:nvSpPr>
          <p:spPr>
            <a:xfrm rot="21139961">
              <a:off x="6741769" y="4014592"/>
              <a:ext cx="1016262" cy="19745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D16F7C-1F4E-444F-972D-19B651A45F26}"/>
                </a:ext>
              </a:extLst>
            </p:cNvPr>
            <p:cNvSpPr txBox="1"/>
            <p:nvPr/>
          </p:nvSpPr>
          <p:spPr>
            <a:xfrm>
              <a:off x="4671689" y="3828530"/>
              <a:ext cx="1199892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EEDECA-01D6-4616-B0B8-9CDE7FFC36E5}"/>
                </a:ext>
              </a:extLst>
            </p:cNvPr>
            <p:cNvSpPr txBox="1"/>
            <p:nvPr/>
          </p:nvSpPr>
          <p:spPr>
            <a:xfrm>
              <a:off x="5957552" y="3860659"/>
              <a:ext cx="1420583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How often it will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256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B7C5660-2FE7-450B-AC0D-1602728F27A2}"/>
              </a:ext>
            </a:extLst>
          </p:cNvPr>
          <p:cNvGrpSpPr/>
          <p:nvPr/>
        </p:nvGrpSpPr>
        <p:grpSpPr>
          <a:xfrm>
            <a:off x="-450673" y="1354884"/>
            <a:ext cx="12704768" cy="4847386"/>
            <a:chOff x="-450673" y="1354884"/>
            <a:chExt cx="12704768" cy="4847386"/>
          </a:xfrm>
        </p:grpSpPr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4D4E45D5-B43A-4A44-83DD-9D1C20407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0673" y="1686665"/>
              <a:ext cx="1855889" cy="8385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D39023-17D0-40D4-9564-1563F73DB947}"/>
                </a:ext>
              </a:extLst>
            </p:cNvPr>
            <p:cNvGrpSpPr/>
            <p:nvPr/>
          </p:nvGrpSpPr>
          <p:grpSpPr>
            <a:xfrm>
              <a:off x="-450673" y="2737552"/>
              <a:ext cx="5217068" cy="785176"/>
              <a:chOff x="2431913" y="2538453"/>
              <a:chExt cx="5217068" cy="78517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5C4D7-5721-41F7-BD9D-92A26C696617}"/>
                  </a:ext>
                </a:extLst>
              </p:cNvPr>
              <p:cNvSpPr txBox="1"/>
              <p:nvPr/>
            </p:nvSpPr>
            <p:spPr>
              <a:xfrm>
                <a:off x="2431913" y="2538453"/>
                <a:ext cx="52170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Insert Routine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998D42-FAE9-4A41-BA09-F3F02D0FD720}"/>
                  </a:ext>
                </a:extLst>
              </p:cNvPr>
              <p:cNvSpPr txBox="1"/>
              <p:nvPr/>
            </p:nvSpPr>
            <p:spPr>
              <a:xfrm>
                <a:off x="4233912" y="3000464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Name the Routine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7A64E6D-3D2D-485A-9010-4AD35DD11EB2}"/>
                </a:ext>
              </a:extLst>
            </p:cNvPr>
            <p:cNvGrpSpPr/>
            <p:nvPr/>
          </p:nvGrpSpPr>
          <p:grpSpPr>
            <a:xfrm>
              <a:off x="933643" y="1354884"/>
              <a:ext cx="11320452" cy="4847386"/>
              <a:chOff x="933643" y="1354884"/>
              <a:chExt cx="11320452" cy="4847386"/>
            </a:xfrm>
          </p:grpSpPr>
          <p:pic>
            <p:nvPicPr>
              <p:cNvPr id="7" name="Picture 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CB5DCC7-C621-4823-BE8A-96700C2C6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3467" y="1354884"/>
                <a:ext cx="4025283" cy="16869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CAB06F8-8D26-47F5-A353-39460E931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8909" y="1455524"/>
                <a:ext cx="3092289" cy="10417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D89B145-19DF-4DE9-B4AE-EA35926BE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357" y="1455524"/>
                <a:ext cx="2982738" cy="9387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C4BFF7-1AB9-41A4-B6D5-3BA5ABBB2B65}"/>
                  </a:ext>
                </a:extLst>
              </p:cNvPr>
              <p:cNvSpPr txBox="1"/>
              <p:nvPr/>
            </p:nvSpPr>
            <p:spPr>
              <a:xfrm>
                <a:off x="5638750" y="2718707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Add Routine to flow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277951-98B1-4DB3-98FC-E0D1DE76D8E2}"/>
                  </a:ext>
                </a:extLst>
              </p:cNvPr>
              <p:cNvSpPr txBox="1"/>
              <p:nvPr/>
            </p:nvSpPr>
            <p:spPr>
              <a:xfrm>
                <a:off x="9271357" y="2497253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Switch between Routines by clicking on the colored boxes or using the tabs</a:t>
                </a:r>
              </a:p>
            </p:txBody>
          </p:sp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id="{3E26F487-B7EC-4D4A-AE3B-3EEEAFBCE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2695" y="4515283"/>
                <a:ext cx="5089553" cy="16869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AF599D-2284-482A-8EB9-781575A56D5B}"/>
                  </a:ext>
                </a:extLst>
              </p:cNvPr>
              <p:cNvSpPr/>
              <p:nvPr/>
            </p:nvSpPr>
            <p:spPr>
              <a:xfrm>
                <a:off x="1029757" y="4613463"/>
                <a:ext cx="2655167" cy="1091843"/>
              </a:xfrm>
              <a:prstGeom prst="wedgeRoundRectCallout">
                <a:avLst>
                  <a:gd name="adj1" fmla="val 61545"/>
                  <a:gd name="adj2" fmla="val 7542"/>
                  <a:gd name="adj3" fmla="val 16667"/>
                </a:avLst>
              </a:prstGeom>
              <a:solidFill>
                <a:srgbClr val="02A9EA">
                  <a:alpha val="31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64E694-D1E0-4D27-B651-2045806BF341}"/>
                  </a:ext>
                </a:extLst>
              </p:cNvPr>
              <p:cNvSpPr txBox="1"/>
              <p:nvPr/>
            </p:nvSpPr>
            <p:spPr>
              <a:xfrm>
                <a:off x="933643" y="4768858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Blue Routines: No set duration e.g. ends upon a keypress</a:t>
                </a:r>
              </a:p>
            </p:txBody>
          </p:sp>
          <p:sp>
            <p:nvSpPr>
              <p:cNvPr id="33" name="Speech Bubble: Rectangle with Corners Rounded 32">
                <a:extLst>
                  <a:ext uri="{FF2B5EF4-FFF2-40B4-BE49-F238E27FC236}">
                    <a16:creationId xmlns:a16="http://schemas.microsoft.com/office/drawing/2014/main" id="{315F0129-B4A6-4CC0-A0F5-15D642173C9B}"/>
                  </a:ext>
                </a:extLst>
              </p:cNvPr>
              <p:cNvSpPr/>
              <p:nvPr/>
            </p:nvSpPr>
            <p:spPr>
              <a:xfrm>
                <a:off x="8830844" y="4531155"/>
                <a:ext cx="2655167" cy="1091843"/>
              </a:xfrm>
              <a:prstGeom prst="wedgeRoundRectCallout">
                <a:avLst>
                  <a:gd name="adj1" fmla="val -111458"/>
                  <a:gd name="adj2" fmla="val 5571"/>
                  <a:gd name="adj3" fmla="val 16667"/>
                </a:avLst>
              </a:prstGeom>
              <a:solidFill>
                <a:srgbClr val="6CCC74">
                  <a:alpha val="43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AE443D-2421-4FD1-9157-2DDACA04BF66}"/>
                  </a:ext>
                </a:extLst>
              </p:cNvPr>
              <p:cNvSpPr txBox="1"/>
              <p:nvPr/>
            </p:nvSpPr>
            <p:spPr>
              <a:xfrm>
                <a:off x="8734730" y="4686550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Green Routines: Set duration, e.g. all stimuli and after 2 seconds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4475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/>
        </p:nvGraphicFramePr>
        <p:xfrm>
          <a:off x="1098475" y="-109399"/>
          <a:ext cx="9133840" cy="7313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768">
                  <a:extLst>
                    <a:ext uri="{9D8B030D-6E8A-4147-A177-3AD203B41FA5}">
                      <a16:colId xmlns:a16="http://schemas.microsoft.com/office/drawing/2014/main" val="3178147255"/>
                    </a:ext>
                  </a:extLst>
                </a:gridCol>
                <a:gridCol w="2098578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312895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131243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  <a:gridCol w="1583166">
                  <a:extLst>
                    <a:ext uri="{9D8B030D-6E8A-4147-A177-3AD203B41FA5}">
                      <a16:colId xmlns:a16="http://schemas.microsoft.com/office/drawing/2014/main" val="628145504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Time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ACAC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386877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9:00 - 10:00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Virtual arrivals / Coffee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The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 environment and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gitlab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Coding an experiment from scratch (what’s “under the hood” or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)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10:00 - 11:00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Introductions</a:t>
                      </a:r>
                    </a:p>
                    <a:p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Builder refresher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95558"/>
                  </a:ext>
                </a:extLst>
              </a:tr>
              <a:tr h="72299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11:00 - 12:00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Parallel Session intro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843638"/>
                  </a:ext>
                </a:extLst>
              </a:tr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12:00 – 13:00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C5F6FB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2575"/>
                  </a:ext>
                </a:extLst>
              </a:tr>
              <a:tr h="678335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13:00 – 14:00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Extending builder with code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Counterbalancing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Advanced Builder concepts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Pure Python</a:t>
                      </a:r>
                    </a:p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From strings to  classes</a:t>
                      </a: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3883"/>
                  </a:ext>
                </a:extLst>
              </a:tr>
              <a:tr h="1126838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14:00 – 15:00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Clocks and Trial counters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Debugging online: common errors and how to fix them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General purpose programming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728654"/>
                  </a:ext>
                </a:extLst>
              </a:tr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15:00 – 16:00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Adding feedback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Advanced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40469"/>
                  </a:ext>
                </a:extLst>
              </a:tr>
              <a:tr h="60675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16:00 – 17:00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Making the most of mouse inputs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Goodbyes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31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868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7EABF54-8BF6-42D8-8874-F9ECC9BD6F33}"/>
              </a:ext>
            </a:extLst>
          </p:cNvPr>
          <p:cNvSpPr txBox="1"/>
          <p:nvPr/>
        </p:nvSpPr>
        <p:spPr>
          <a:xfrm>
            <a:off x="2096365" y="2564862"/>
            <a:ext cx="26551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latin typeface="Arvo" panose="02000000000000000000" pitchFamily="2" charset="0"/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54D014-E690-491D-B244-38CE02A0CCE8}"/>
              </a:ext>
            </a:extLst>
          </p:cNvPr>
          <p:cNvGrpSpPr/>
          <p:nvPr/>
        </p:nvGrpSpPr>
        <p:grpSpPr>
          <a:xfrm>
            <a:off x="2967078" y="694755"/>
            <a:ext cx="6897684" cy="4705584"/>
            <a:chOff x="2967078" y="694755"/>
            <a:chExt cx="6897684" cy="4705584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A77C9A03-DFC2-4F45-98DD-2B805A17B3C8}"/>
                </a:ext>
              </a:extLst>
            </p:cNvPr>
            <p:cNvSpPr/>
            <p:nvPr/>
          </p:nvSpPr>
          <p:spPr>
            <a:xfrm>
              <a:off x="4443334" y="694755"/>
              <a:ext cx="5421428" cy="4705584"/>
            </a:xfrm>
            <a:prstGeom prst="wedgeRoundRectCallout">
              <a:avLst>
                <a:gd name="adj1" fmla="val -59179"/>
                <a:gd name="adj2" fmla="val -3163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4E768F-9E11-4065-893C-EC4AFA2D8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909" y="1272527"/>
              <a:ext cx="639419" cy="6567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A307328-36A3-491C-B2E6-D22923D5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32" y="1196852"/>
              <a:ext cx="4861981" cy="3711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B1BCADB-C41F-4194-A28F-147D04458050}"/>
                </a:ext>
              </a:extLst>
            </p:cNvPr>
            <p:cNvSpPr/>
            <p:nvPr/>
          </p:nvSpPr>
          <p:spPr>
            <a:xfrm>
              <a:off x="4568384" y="3043008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0876FF-4805-4FCB-B75D-17B031875667}"/>
                </a:ext>
              </a:extLst>
            </p:cNvPr>
            <p:cNvSpPr txBox="1"/>
            <p:nvPr/>
          </p:nvSpPr>
          <p:spPr>
            <a:xfrm>
              <a:off x="2967078" y="2928459"/>
              <a:ext cx="1476256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vo" panose="02000000000000000000" pitchFamily="2" charset="0"/>
                </a:rPr>
                <a:t>Update the info gathered at the start of the experiment and set default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668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62021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40679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BACE4D-D4A1-442E-AD6E-11AA12099F5D}"/>
              </a:ext>
            </a:extLst>
          </p:cNvPr>
          <p:cNvGrpSpPr/>
          <p:nvPr/>
        </p:nvGrpSpPr>
        <p:grpSpPr>
          <a:xfrm>
            <a:off x="4099122" y="2018854"/>
            <a:ext cx="5843599" cy="3577561"/>
            <a:chOff x="4099122" y="2018854"/>
            <a:chExt cx="5843599" cy="3577561"/>
          </a:xfrm>
        </p:grpSpPr>
        <p:pic>
          <p:nvPicPr>
            <p:cNvPr id="4" name="Picture 3" descr="Diagram, text, chat or text message&#10;&#10;Description automatically generated">
              <a:extLst>
                <a:ext uri="{FF2B5EF4-FFF2-40B4-BE49-F238E27FC236}">
                  <a16:creationId xmlns:a16="http://schemas.microsoft.com/office/drawing/2014/main" id="{3697040F-517A-4E06-A40F-C6C603951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122" y="2018854"/>
              <a:ext cx="4222461" cy="15080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035DA3-9D48-4A70-927A-ADBC888BFC02}"/>
                </a:ext>
              </a:extLst>
            </p:cNvPr>
            <p:cNvSpPr txBox="1"/>
            <p:nvPr/>
          </p:nvSpPr>
          <p:spPr>
            <a:xfrm>
              <a:off x="4099122" y="3651897"/>
              <a:ext cx="5843599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Arvo" panose="02000000000000000000" pitchFamily="2" charset="0"/>
                </a:rPr>
                <a:t>block_intro</a:t>
              </a:r>
              <a:r>
                <a:rPr lang="en-US" sz="1600" i="1" dirty="0">
                  <a:latin typeface="Arvo" panose="02000000000000000000" pitchFamily="2" charset="0"/>
                </a:rPr>
                <a:t> can present some text that uses a variable in our blocks.xlsx to present a message (by setting Text to be “$</a:t>
              </a:r>
              <a:r>
                <a:rPr lang="en-US" sz="1600" i="1" dirty="0" err="1">
                  <a:latin typeface="Arvo" panose="02000000000000000000" pitchFamily="2" charset="0"/>
                </a:rPr>
                <a:t>blockMsg</a:t>
              </a:r>
              <a:r>
                <a:rPr lang="en-US" sz="1600" i="1" dirty="0">
                  <a:latin typeface="Arvo" panose="02000000000000000000" pitchFamily="2" charset="0"/>
                </a:rPr>
                <a:t>”  and “set every repeat”.  </a:t>
              </a:r>
            </a:p>
          </p:txBody>
        </p:sp>
        <p:pic>
          <p:nvPicPr>
            <p:cNvPr id="6" name="Picture 5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EF2FA15B-409A-496F-AACB-3A08A6E00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"/>
            <a:stretch/>
          </p:blipFill>
          <p:spPr>
            <a:xfrm>
              <a:off x="4099122" y="4732937"/>
              <a:ext cx="5843599" cy="863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724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96C1D76-75E9-48DF-BFE2-D97CB703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83" y="2892169"/>
            <a:ext cx="6345965" cy="1623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423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7E3191A-4DDE-479F-AE30-CBBAC857E326}"/>
              </a:ext>
            </a:extLst>
          </p:cNvPr>
          <p:cNvGrpSpPr/>
          <p:nvPr/>
        </p:nvGrpSpPr>
        <p:grpSpPr>
          <a:xfrm>
            <a:off x="475639" y="936970"/>
            <a:ext cx="10003743" cy="3726378"/>
            <a:chOff x="475639" y="936970"/>
            <a:chExt cx="10003743" cy="3726378"/>
          </a:xfrm>
        </p:grpSpPr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04AB7DB9-CACB-4071-BD68-F7929E0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13" y="2204827"/>
              <a:ext cx="5044498" cy="8813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E68153-DF01-4386-9ACC-2033F7C66EBE}"/>
                </a:ext>
              </a:extLst>
            </p:cNvPr>
            <p:cNvSpPr txBox="1"/>
            <p:nvPr/>
          </p:nvSpPr>
          <p:spPr>
            <a:xfrm>
              <a:off x="475639" y="3771856"/>
              <a:ext cx="4121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Present a dropdown at the start to pick order.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028D87A-B194-4C0E-BFE6-43801E63CA35}"/>
                </a:ext>
              </a:extLst>
            </p:cNvPr>
            <p:cNvSpPr/>
            <p:nvPr/>
          </p:nvSpPr>
          <p:spPr>
            <a:xfrm rot="18823619">
              <a:off x="3303233" y="3342488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A3F113C4-4935-4951-9605-89156144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396" y="936970"/>
              <a:ext cx="3756986" cy="28348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C74CA2-C029-49E6-9CB6-22EF83AF8164}"/>
                </a:ext>
              </a:extLst>
            </p:cNvPr>
            <p:cNvSpPr txBox="1"/>
            <p:nvPr/>
          </p:nvSpPr>
          <p:spPr>
            <a:xfrm>
              <a:off x="5937956" y="3878518"/>
              <a:ext cx="252579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Use the selected option to pick the correct spreadsheet.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240A089-4198-4C33-99A6-13F70BEFD66B}"/>
                </a:ext>
              </a:extLst>
            </p:cNvPr>
            <p:cNvSpPr/>
            <p:nvPr/>
          </p:nvSpPr>
          <p:spPr>
            <a:xfrm rot="18823619">
              <a:off x="7169885" y="3449150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363E79-CB9A-462E-A4AF-3DCD7B024B0E}"/>
                </a:ext>
              </a:extLst>
            </p:cNvPr>
            <p:cNvSpPr txBox="1"/>
            <p:nvPr/>
          </p:nvSpPr>
          <p:spPr>
            <a:xfrm>
              <a:off x="3570202" y="1320499"/>
              <a:ext cx="25257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</a:t>
              </a:r>
              <a:r>
                <a:rPr lang="en-US" sz="1500" i="1" dirty="0" err="1">
                  <a:latin typeface="Arvo" panose="02000000000000000000" pitchFamily="2" charset="0"/>
                </a:rPr>
                <a:t>loopType</a:t>
              </a:r>
              <a:r>
                <a:rPr lang="en-US" sz="1500" i="1" dirty="0">
                  <a:latin typeface="Arvo" panose="02000000000000000000" pitchFamily="2" charset="0"/>
                </a:rPr>
                <a:t> to sequential.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5B29859-435B-4CBF-935F-9A644A7BF619}"/>
                </a:ext>
              </a:extLst>
            </p:cNvPr>
            <p:cNvSpPr/>
            <p:nvPr/>
          </p:nvSpPr>
          <p:spPr>
            <a:xfrm>
              <a:off x="5678311" y="1519116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13735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0E96F81-63CA-40E8-9B5B-10889543D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23" y="2549551"/>
            <a:ext cx="4778154" cy="1036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813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A4F365-D86E-4AD0-870A-2E62745EEFA2}"/>
              </a:ext>
            </a:extLst>
          </p:cNvPr>
          <p:cNvGrpSpPr/>
          <p:nvPr/>
        </p:nvGrpSpPr>
        <p:grpSpPr>
          <a:xfrm>
            <a:off x="-139856" y="1264920"/>
            <a:ext cx="11765768" cy="3600591"/>
            <a:chOff x="-139856" y="1264920"/>
            <a:chExt cx="11765768" cy="3600591"/>
          </a:xfrm>
        </p:grpSpPr>
        <p:pic>
          <p:nvPicPr>
            <p:cNvPr id="6" name="Picture 5" descr="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62432DC1-B828-4986-B07B-F4F336633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9855" y="2005859"/>
              <a:ext cx="7184291" cy="18787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8325E6-9908-4E55-AC16-22DA3FEABAD0}"/>
                </a:ext>
              </a:extLst>
            </p:cNvPr>
            <p:cNvSpPr txBox="1"/>
            <p:nvPr/>
          </p:nvSpPr>
          <p:spPr>
            <a:xfrm>
              <a:off x="-139856" y="1264920"/>
              <a:ext cx="64616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2: “I have 2 blocks, where the stimuli are totally different (e.g. an audio block and a visual block)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36CFDDF-2553-43ED-AEA1-1C7EC6ACDFEE}"/>
                </a:ext>
              </a:extLst>
            </p:cNvPr>
            <p:cNvSpPr/>
            <p:nvPr/>
          </p:nvSpPr>
          <p:spPr>
            <a:xfrm>
              <a:off x="7305202" y="1264920"/>
              <a:ext cx="4320710" cy="1702812"/>
            </a:xfrm>
            <a:prstGeom prst="wedgeRoundRectCallout">
              <a:avLst>
                <a:gd name="adj1" fmla="val -85367"/>
                <a:gd name="adj2" fmla="val 49472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06F57B-C95B-4020-BBDA-52F82ABC92ED}"/>
                </a:ext>
              </a:extLst>
            </p:cNvPr>
            <p:cNvSpPr txBox="1"/>
            <p:nvPr/>
          </p:nvSpPr>
          <p:spPr>
            <a:xfrm>
              <a:off x="7600062" y="1348309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</a:t>
              </a:r>
              <a:r>
                <a:rPr lang="en-US" sz="1600" i="1" dirty="0" err="1">
                  <a:latin typeface="Arvo" panose="02000000000000000000" pitchFamily="2" charset="0"/>
                </a:rPr>
                <a:t>nReps</a:t>
              </a:r>
              <a:r>
                <a:rPr lang="en-US" sz="1600" i="1" dirty="0">
                  <a:latin typeface="Arvo" panose="02000000000000000000" pitchFamily="2" charset="0"/>
                </a:rPr>
                <a:t> of the inner loops using a variable from the outer loop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B6DDD7-7C6C-486D-98DF-137A6A66E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288" y="2224462"/>
              <a:ext cx="2933195" cy="523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8D2B891C-2F90-444F-A00F-9D8B72341C28}"/>
                </a:ext>
              </a:extLst>
            </p:cNvPr>
            <p:cNvSpPr/>
            <p:nvPr/>
          </p:nvSpPr>
          <p:spPr>
            <a:xfrm>
              <a:off x="7305201" y="3333671"/>
              <a:ext cx="3554709" cy="1531840"/>
            </a:xfrm>
            <a:prstGeom prst="wedgeRoundRectCallout">
              <a:avLst>
                <a:gd name="adj1" fmla="val -136909"/>
                <a:gd name="adj2" fmla="val -37130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B1815E16-4ADB-40C3-A7F0-CF4C97F52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2"/>
            <a:stretch/>
          </p:blipFill>
          <p:spPr>
            <a:xfrm>
              <a:off x="7626288" y="3671387"/>
              <a:ext cx="2756268" cy="9119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39680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D59B0A7-5563-47FE-B882-AA9209B41AB7}"/>
              </a:ext>
            </a:extLst>
          </p:cNvPr>
          <p:cNvGrpSpPr/>
          <p:nvPr/>
        </p:nvGrpSpPr>
        <p:grpSpPr>
          <a:xfrm>
            <a:off x="1038701" y="552521"/>
            <a:ext cx="10114598" cy="5752958"/>
            <a:chOff x="1155395" y="742347"/>
            <a:chExt cx="10114598" cy="5752958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2403AA4-E530-4A57-B4CF-E8332E2FC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032" y="742347"/>
              <a:ext cx="9005297" cy="49277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E4300F7-F65C-4817-BF6E-79D8B085726A}"/>
                </a:ext>
              </a:extLst>
            </p:cNvPr>
            <p:cNvSpPr/>
            <p:nvPr/>
          </p:nvSpPr>
          <p:spPr>
            <a:xfrm>
              <a:off x="2151016" y="3591098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A7338C4B-D203-4B2F-B973-6ECA644CBCC6}"/>
                </a:ext>
              </a:extLst>
            </p:cNvPr>
            <p:cNvSpPr/>
            <p:nvPr/>
          </p:nvSpPr>
          <p:spPr>
            <a:xfrm rot="20227766">
              <a:off x="1758378" y="2474618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056C9121-3630-480E-8D43-6C166487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731" y="2693460"/>
              <a:ext cx="7132262" cy="38018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7325ED-A929-446A-9416-90821F04E804}"/>
                </a:ext>
              </a:extLst>
            </p:cNvPr>
            <p:cNvSpPr/>
            <p:nvPr/>
          </p:nvSpPr>
          <p:spPr>
            <a:xfrm>
              <a:off x="9433559" y="3429000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EDBF42A9-8AB5-4871-8AED-CBF2E966AF34}"/>
                </a:ext>
              </a:extLst>
            </p:cNvPr>
            <p:cNvSpPr/>
            <p:nvPr/>
          </p:nvSpPr>
          <p:spPr>
            <a:xfrm rot="16200000">
              <a:off x="8698451" y="3119078"/>
              <a:ext cx="263088" cy="120712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958BFF-FC3D-4B05-AB77-EE445A997FD6}"/>
                </a:ext>
              </a:extLst>
            </p:cNvPr>
            <p:cNvSpPr/>
            <p:nvPr/>
          </p:nvSpPr>
          <p:spPr>
            <a:xfrm>
              <a:off x="1155395" y="1829631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ABC414-0047-47F8-8D35-25CCDC66D303}"/>
                </a:ext>
              </a:extLst>
            </p:cNvPr>
            <p:cNvSpPr txBox="1"/>
            <p:nvPr/>
          </p:nvSpPr>
          <p:spPr>
            <a:xfrm>
              <a:off x="1334483" y="1827356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12BE5-F34C-4C13-A177-088E1A3398B2}"/>
                </a:ext>
              </a:extLst>
            </p:cNvPr>
            <p:cNvSpPr/>
            <p:nvPr/>
          </p:nvSpPr>
          <p:spPr>
            <a:xfrm>
              <a:off x="7447967" y="3340806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F6DF95-A8CB-46B0-A85D-988A2D4B35F2}"/>
                </a:ext>
              </a:extLst>
            </p:cNvPr>
            <p:cNvSpPr txBox="1"/>
            <p:nvPr/>
          </p:nvSpPr>
          <p:spPr>
            <a:xfrm>
              <a:off x="7572625" y="3338531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04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828397D-FBE7-4830-BAAB-96E74A73E6A8}"/>
              </a:ext>
            </a:extLst>
          </p:cNvPr>
          <p:cNvGrpSpPr/>
          <p:nvPr/>
        </p:nvGrpSpPr>
        <p:grpSpPr>
          <a:xfrm>
            <a:off x="1606319" y="494060"/>
            <a:ext cx="8979361" cy="5748134"/>
            <a:chOff x="1606319" y="494060"/>
            <a:chExt cx="8979361" cy="5748134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E088DE8-D840-47F9-A36C-A54ECE339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319" y="615805"/>
              <a:ext cx="8979361" cy="56263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A95D366-2462-4593-BCFF-96F9B2A8A0AE}"/>
                </a:ext>
              </a:extLst>
            </p:cNvPr>
            <p:cNvSpPr/>
            <p:nvPr/>
          </p:nvSpPr>
          <p:spPr>
            <a:xfrm rot="16857918">
              <a:off x="6320159" y="483945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9496BA-9532-43AF-9716-FBAE479FFC4C}"/>
                </a:ext>
              </a:extLst>
            </p:cNvPr>
            <p:cNvSpPr/>
            <p:nvPr/>
          </p:nvSpPr>
          <p:spPr>
            <a:xfrm rot="60630">
              <a:off x="5181323" y="496335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5678A1-5E61-4118-8B2C-CAC5ED268E97}"/>
                </a:ext>
              </a:extLst>
            </p:cNvPr>
            <p:cNvSpPr txBox="1"/>
            <p:nvPr/>
          </p:nvSpPr>
          <p:spPr>
            <a:xfrm rot="60630">
              <a:off x="5360411" y="4940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E476DF0-45C4-4025-96AA-E3AB08E16233}"/>
                </a:ext>
              </a:extLst>
            </p:cNvPr>
            <p:cNvSpPr/>
            <p:nvPr/>
          </p:nvSpPr>
          <p:spPr>
            <a:xfrm rot="16857918">
              <a:off x="3546478" y="2023184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F44FEB-8F76-42C3-81F1-FBFCDAD63F82}"/>
                </a:ext>
              </a:extLst>
            </p:cNvPr>
            <p:cNvSpPr/>
            <p:nvPr/>
          </p:nvSpPr>
          <p:spPr>
            <a:xfrm rot="60630">
              <a:off x="2407642" y="2035574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59071F-0581-413E-A4A4-46375AF70208}"/>
                </a:ext>
              </a:extLst>
            </p:cNvPr>
            <p:cNvSpPr txBox="1"/>
            <p:nvPr/>
          </p:nvSpPr>
          <p:spPr>
            <a:xfrm rot="60630">
              <a:off x="2556273" y="2033299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3E24A31-B792-4DF4-9A27-23D1ED6BC0C8}"/>
                </a:ext>
              </a:extLst>
            </p:cNvPr>
            <p:cNvSpPr/>
            <p:nvPr/>
          </p:nvSpPr>
          <p:spPr>
            <a:xfrm rot="16857918">
              <a:off x="4563147" y="407030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6B221B-4C4F-4483-B6B2-4BE4FA7C95C1}"/>
                </a:ext>
              </a:extLst>
            </p:cNvPr>
            <p:cNvSpPr/>
            <p:nvPr/>
          </p:nvSpPr>
          <p:spPr>
            <a:xfrm rot="60630">
              <a:off x="3424311" y="4082690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5D510A-5576-458A-ABC3-D62CF72D98C5}"/>
                </a:ext>
              </a:extLst>
            </p:cNvPr>
            <p:cNvSpPr txBox="1"/>
            <p:nvPr/>
          </p:nvSpPr>
          <p:spPr>
            <a:xfrm rot="60630">
              <a:off x="3572140" y="408041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40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/>
        </p:nvGraphicFramePr>
        <p:xfrm>
          <a:off x="1249960" y="1828458"/>
          <a:ext cx="8999709" cy="1960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903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53671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Building an experiment in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Arvo" panose="02000000000000000000" pitchFamily="2" charset="0"/>
                        </a:rPr>
                        <a:t>Making 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things dynamic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829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95FE21-7B3F-4D92-9752-CC78B2EA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52" y="879157"/>
            <a:ext cx="9052695" cy="50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62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6876AD-D7D5-47B1-A6E1-61BEAE764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r="12065"/>
          <a:stretch/>
        </p:blipFill>
        <p:spPr>
          <a:xfrm>
            <a:off x="6211195" y="4851400"/>
            <a:ext cx="2060739" cy="869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799F3A-C11B-48D4-BCAA-11BA90F9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17" y="635001"/>
            <a:ext cx="6954384" cy="3456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349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AD43EFF-78E5-49C1-9570-BEAF9289568D}"/>
              </a:ext>
            </a:extLst>
          </p:cNvPr>
          <p:cNvGrpSpPr/>
          <p:nvPr/>
        </p:nvGrpSpPr>
        <p:grpSpPr>
          <a:xfrm>
            <a:off x="431965" y="823383"/>
            <a:ext cx="8862328" cy="5231140"/>
            <a:chOff x="431965" y="823383"/>
            <a:chExt cx="8862328" cy="5231140"/>
          </a:xfrm>
        </p:grpSpPr>
        <p:pic>
          <p:nvPicPr>
            <p:cNvPr id="5" name="Picture 4" descr="A picture containing text, screenshot, indoor&#10;&#10;Description automatically generated">
              <a:extLst>
                <a:ext uri="{FF2B5EF4-FFF2-40B4-BE49-F238E27FC236}">
                  <a16:creationId xmlns:a16="http://schemas.microsoft.com/office/drawing/2014/main" id="{7A8A1C42-7FC4-4A13-9DE6-BA4CA87A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65" y="823383"/>
              <a:ext cx="8862328" cy="52112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495CA5E0-9090-4985-8CD3-EF9DB711A710}"/>
                </a:ext>
              </a:extLst>
            </p:cNvPr>
            <p:cNvSpPr/>
            <p:nvPr/>
          </p:nvSpPr>
          <p:spPr>
            <a:xfrm rot="7571762">
              <a:off x="4950059" y="108095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A2FCE-9567-43CA-96AD-8B0ED278E434}"/>
                </a:ext>
              </a:extLst>
            </p:cNvPr>
            <p:cNvSpPr/>
            <p:nvPr/>
          </p:nvSpPr>
          <p:spPr>
            <a:xfrm rot="60630">
              <a:off x="5528456" y="188486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029447-041A-4291-9873-A24FFB70576C}"/>
                </a:ext>
              </a:extLst>
            </p:cNvPr>
            <p:cNvSpPr txBox="1"/>
            <p:nvPr/>
          </p:nvSpPr>
          <p:spPr>
            <a:xfrm rot="60630">
              <a:off x="5707544" y="1882594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1465F80-53D3-4325-8C69-5C0FC1073482}"/>
                </a:ext>
              </a:extLst>
            </p:cNvPr>
            <p:cNvSpPr/>
            <p:nvPr/>
          </p:nvSpPr>
          <p:spPr>
            <a:xfrm rot="7571762">
              <a:off x="2549366" y="174459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D05C70-F433-4D84-845C-6CC0BC3976BB}"/>
                </a:ext>
              </a:extLst>
            </p:cNvPr>
            <p:cNvSpPr/>
            <p:nvPr/>
          </p:nvSpPr>
          <p:spPr>
            <a:xfrm rot="60630">
              <a:off x="3127763" y="254850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4DF092-7AC0-4DE1-BF77-99EEF40F1518}"/>
                </a:ext>
              </a:extLst>
            </p:cNvPr>
            <p:cNvSpPr txBox="1"/>
            <p:nvPr/>
          </p:nvSpPr>
          <p:spPr>
            <a:xfrm rot="60630">
              <a:off x="3276394" y="254623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0D718A79-2EAF-477F-BAE3-B42A385D1CC3}"/>
                </a:ext>
              </a:extLst>
            </p:cNvPr>
            <p:cNvSpPr/>
            <p:nvPr/>
          </p:nvSpPr>
          <p:spPr>
            <a:xfrm rot="7571762">
              <a:off x="4565092" y="4544993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C4FC82-7494-49BE-8C9D-DE5A7821705D}"/>
                </a:ext>
              </a:extLst>
            </p:cNvPr>
            <p:cNvSpPr/>
            <p:nvPr/>
          </p:nvSpPr>
          <p:spPr>
            <a:xfrm rot="60630">
              <a:off x="5143489" y="5348912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12CDB-3213-4ABF-920B-9FCC7E661D6B}"/>
                </a:ext>
              </a:extLst>
            </p:cNvPr>
            <p:cNvSpPr txBox="1"/>
            <p:nvPr/>
          </p:nvSpPr>
          <p:spPr>
            <a:xfrm rot="60630">
              <a:off x="5291318" y="5346637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209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6F13205-03D2-4E28-9121-ED11DD72722D}"/>
              </a:ext>
            </a:extLst>
          </p:cNvPr>
          <p:cNvGrpSpPr/>
          <p:nvPr/>
        </p:nvGrpSpPr>
        <p:grpSpPr>
          <a:xfrm>
            <a:off x="1979601" y="720586"/>
            <a:ext cx="7855354" cy="5416828"/>
            <a:chOff x="1979601" y="720586"/>
            <a:chExt cx="7855354" cy="5416828"/>
          </a:xfrm>
        </p:grpSpPr>
        <p:pic>
          <p:nvPicPr>
            <p:cNvPr id="17" name="Picture 1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871D7647-2FB5-4537-9039-090EC8043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01" y="720586"/>
              <a:ext cx="7855354" cy="54168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3775AB08-3CFF-4B7B-9097-4DE59EF92020}"/>
                </a:ext>
              </a:extLst>
            </p:cNvPr>
            <p:cNvSpPr/>
            <p:nvPr/>
          </p:nvSpPr>
          <p:spPr>
            <a:xfrm rot="10800000">
              <a:off x="3870824" y="4502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053CC7-4323-4D02-82B1-D3B4408B6982}"/>
                </a:ext>
              </a:extLst>
            </p:cNvPr>
            <p:cNvSpPr/>
            <p:nvPr/>
          </p:nvSpPr>
          <p:spPr>
            <a:xfrm rot="60630">
              <a:off x="3674258" y="4949629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11955A-C803-4F11-9618-6E1665E8CBE6}"/>
                </a:ext>
              </a:extLst>
            </p:cNvPr>
            <p:cNvSpPr txBox="1"/>
            <p:nvPr/>
          </p:nvSpPr>
          <p:spPr>
            <a:xfrm rot="60630">
              <a:off x="3844877" y="4947527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D672BA17-4565-4173-9B85-7ACA82B5548E}"/>
                </a:ext>
              </a:extLst>
            </p:cNvPr>
            <p:cNvSpPr/>
            <p:nvPr/>
          </p:nvSpPr>
          <p:spPr>
            <a:xfrm rot="5248940">
              <a:off x="4169730" y="2470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BCF093-9EB2-4512-856A-6276AA5137E6}"/>
                </a:ext>
              </a:extLst>
            </p:cNvPr>
            <p:cNvSpPr/>
            <p:nvPr/>
          </p:nvSpPr>
          <p:spPr>
            <a:xfrm rot="60630">
              <a:off x="4419328" y="253662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3AAF45-0024-41F3-8D23-2F376224D017}"/>
                </a:ext>
              </a:extLst>
            </p:cNvPr>
            <p:cNvSpPr txBox="1"/>
            <p:nvPr/>
          </p:nvSpPr>
          <p:spPr>
            <a:xfrm rot="60630">
              <a:off x="4559490" y="2534523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FCF291FA-FB18-4C59-847C-E0615635AF85}"/>
                </a:ext>
              </a:extLst>
            </p:cNvPr>
            <p:cNvSpPr/>
            <p:nvPr/>
          </p:nvSpPr>
          <p:spPr>
            <a:xfrm rot="5248940">
              <a:off x="8394597" y="231092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6A2246-870F-4CE0-A6C3-B76B8E62AE03}"/>
                </a:ext>
              </a:extLst>
            </p:cNvPr>
            <p:cNvSpPr/>
            <p:nvPr/>
          </p:nvSpPr>
          <p:spPr>
            <a:xfrm rot="60630">
              <a:off x="8644195" y="2376888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AE4C67-EF0B-473E-A10E-630A5B1F9B1D}"/>
                </a:ext>
              </a:extLst>
            </p:cNvPr>
            <p:cNvSpPr txBox="1"/>
            <p:nvPr/>
          </p:nvSpPr>
          <p:spPr>
            <a:xfrm rot="60630">
              <a:off x="8765922" y="2374786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3A048CCF-8E30-4C9A-93A9-F5F269CF5EFC}"/>
                </a:ext>
              </a:extLst>
            </p:cNvPr>
            <p:cNvSpPr/>
            <p:nvPr/>
          </p:nvSpPr>
          <p:spPr>
            <a:xfrm rot="7953517">
              <a:off x="7329879" y="381336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C1D64EEA-A1A3-43DA-B3B0-F9630821A61D}"/>
                </a:ext>
              </a:extLst>
            </p:cNvPr>
            <p:cNvSpPr/>
            <p:nvPr/>
          </p:nvSpPr>
          <p:spPr>
            <a:xfrm rot="13230889">
              <a:off x="8082671" y="374931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78E4035-9BF9-4E24-A0FF-F7BBE08225DD}"/>
                </a:ext>
              </a:extLst>
            </p:cNvPr>
            <p:cNvSpPr/>
            <p:nvPr/>
          </p:nvSpPr>
          <p:spPr>
            <a:xfrm rot="60630">
              <a:off x="7547689" y="405773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E50180-638E-4C23-B85D-528DB09E4757}"/>
                </a:ext>
              </a:extLst>
            </p:cNvPr>
            <p:cNvSpPr txBox="1"/>
            <p:nvPr/>
          </p:nvSpPr>
          <p:spPr>
            <a:xfrm rot="60630">
              <a:off x="7687049" y="4055633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7E86854C-DD9E-4758-A657-2E55595C0019}"/>
                </a:ext>
              </a:extLst>
            </p:cNvPr>
            <p:cNvSpPr/>
            <p:nvPr/>
          </p:nvSpPr>
          <p:spPr>
            <a:xfrm rot="5248940">
              <a:off x="7321494" y="516969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52A7DD8-B109-49F4-B95A-A110C6FF0119}"/>
                </a:ext>
              </a:extLst>
            </p:cNvPr>
            <p:cNvSpPr/>
            <p:nvPr/>
          </p:nvSpPr>
          <p:spPr>
            <a:xfrm rot="60630">
              <a:off x="7571092" y="5235660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45745C-0E59-4953-A685-B8BDEA2FCECF}"/>
                </a:ext>
              </a:extLst>
            </p:cNvPr>
            <p:cNvSpPr txBox="1"/>
            <p:nvPr/>
          </p:nvSpPr>
          <p:spPr>
            <a:xfrm rot="60630">
              <a:off x="7706445" y="5233558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009469-85AD-4927-AA3B-9B7D53D5941A}"/>
                </a:ext>
              </a:extLst>
            </p:cNvPr>
            <p:cNvSpPr txBox="1"/>
            <p:nvPr/>
          </p:nvSpPr>
          <p:spPr>
            <a:xfrm>
              <a:off x="4141889" y="5062574"/>
              <a:ext cx="1947333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Change the status of your experiment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9E9395-DAE7-4100-99C1-596A7F5C8306}"/>
                </a:ext>
              </a:extLst>
            </p:cNvPr>
            <p:cNvSpPr txBox="1"/>
            <p:nvPr/>
          </p:nvSpPr>
          <p:spPr>
            <a:xfrm>
              <a:off x="4953424" y="2565503"/>
              <a:ext cx="105790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Pilot and run your study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E10642-366F-424E-9CFF-8B20AD11F5BA}"/>
                </a:ext>
              </a:extLst>
            </p:cNvPr>
            <p:cNvSpPr txBox="1"/>
            <p:nvPr/>
          </p:nvSpPr>
          <p:spPr>
            <a:xfrm>
              <a:off x="8117841" y="435203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Set your data to save how you need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F91DC0-FC6D-4CAC-A683-B2D1526A8577}"/>
                </a:ext>
              </a:extLst>
            </p:cNvPr>
            <p:cNvSpPr txBox="1"/>
            <p:nvPr/>
          </p:nvSpPr>
          <p:spPr>
            <a:xfrm>
              <a:off x="8349697" y="296187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Share your URL with participants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E4E7FA-AA05-4C72-BD74-E3AAC0B1204F}"/>
                </a:ext>
              </a:extLst>
            </p:cNvPr>
            <p:cNvSpPr txBox="1"/>
            <p:nvPr/>
          </p:nvSpPr>
          <p:spPr>
            <a:xfrm>
              <a:off x="8155242" y="5249223"/>
              <a:ext cx="138262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Download your data!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611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1FC057-B361-4919-8F83-F0401D16D571}"/>
              </a:ext>
            </a:extLst>
          </p:cNvPr>
          <p:cNvGrpSpPr/>
          <p:nvPr/>
        </p:nvGrpSpPr>
        <p:grpSpPr>
          <a:xfrm>
            <a:off x="343934" y="241739"/>
            <a:ext cx="11890928" cy="6453352"/>
            <a:chOff x="343934" y="241739"/>
            <a:chExt cx="11890928" cy="6453352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D2EABA5-C3C7-4839-9E31-CFFA4C52E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5" b="2376"/>
            <a:stretch/>
          </p:blipFill>
          <p:spPr>
            <a:xfrm>
              <a:off x="343934" y="241739"/>
              <a:ext cx="11504131" cy="6453352"/>
            </a:xfrm>
            <a:prstGeom prst="rect">
              <a:avLst/>
            </a:prstGeom>
          </p:spPr>
        </p:pic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2FF10326-0629-45B6-8E0F-EF274B906B7D}"/>
                </a:ext>
              </a:extLst>
            </p:cNvPr>
            <p:cNvSpPr/>
            <p:nvPr/>
          </p:nvSpPr>
          <p:spPr>
            <a:xfrm rot="10800000">
              <a:off x="2871758" y="83659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07A9006-53A1-4B20-AD50-660A2E898132}"/>
                </a:ext>
              </a:extLst>
            </p:cNvPr>
            <p:cNvSpPr/>
            <p:nvPr/>
          </p:nvSpPr>
          <p:spPr>
            <a:xfrm rot="60630">
              <a:off x="2675192" y="1283562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22970A-8D2D-46AB-80E7-2AC31CB0022E}"/>
                </a:ext>
              </a:extLst>
            </p:cNvPr>
            <p:cNvSpPr txBox="1"/>
            <p:nvPr/>
          </p:nvSpPr>
          <p:spPr>
            <a:xfrm rot="60630">
              <a:off x="2845811" y="12814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32DA8588-B1F5-4E49-A9F2-0008FBFC6F7D}"/>
                </a:ext>
              </a:extLst>
            </p:cNvPr>
            <p:cNvSpPr/>
            <p:nvPr/>
          </p:nvSpPr>
          <p:spPr>
            <a:xfrm rot="5248940">
              <a:off x="5871530" y="1767926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C98FBA-17C4-4D96-AFAD-9E8A385F2C2B}"/>
                </a:ext>
              </a:extLst>
            </p:cNvPr>
            <p:cNvSpPr/>
            <p:nvPr/>
          </p:nvSpPr>
          <p:spPr>
            <a:xfrm rot="60630">
              <a:off x="6121128" y="155449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5E32C28-110E-4E65-86A4-BDE60271AAE3}"/>
                </a:ext>
              </a:extLst>
            </p:cNvPr>
            <p:cNvSpPr txBox="1"/>
            <p:nvPr/>
          </p:nvSpPr>
          <p:spPr>
            <a:xfrm rot="60630">
              <a:off x="6261290" y="155239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DAD86B-5619-48C4-ADF9-F03992ECC73C}"/>
                </a:ext>
              </a:extLst>
            </p:cNvPr>
            <p:cNvSpPr txBox="1"/>
            <p:nvPr/>
          </p:nvSpPr>
          <p:spPr>
            <a:xfrm>
              <a:off x="6706025" y="1422507"/>
              <a:ext cx="335237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 you want your compiled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to be send to a different folder? [recommend leaving blank]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0E171C03-7F01-4D80-ADAA-8EF14DC3809F}"/>
                </a:ext>
              </a:extLst>
            </p:cNvPr>
            <p:cNvSpPr/>
            <p:nvPr/>
          </p:nvSpPr>
          <p:spPr>
            <a:xfrm rot="5248940">
              <a:off x="8098792" y="21348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584510C-C25A-43A7-8970-EBFE58BC76E8}"/>
                </a:ext>
              </a:extLst>
            </p:cNvPr>
            <p:cNvSpPr/>
            <p:nvPr/>
          </p:nvSpPr>
          <p:spPr>
            <a:xfrm rot="60630">
              <a:off x="8348390" y="2200827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472F67A-B5C2-40BC-BC50-94899DF35188}"/>
                </a:ext>
              </a:extLst>
            </p:cNvPr>
            <p:cNvSpPr txBox="1"/>
            <p:nvPr/>
          </p:nvSpPr>
          <p:spPr>
            <a:xfrm rot="60630">
              <a:off x="8487750" y="219872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308309-4FFD-4CBB-AE32-B13C1DE01752}"/>
                </a:ext>
              </a:extLst>
            </p:cNvPr>
            <p:cNvSpPr txBox="1"/>
            <p:nvPr/>
          </p:nvSpPr>
          <p:spPr>
            <a:xfrm>
              <a:off x="8882486" y="2314372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When do you want the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file to be written? (and re-written)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EEE11BF-BBE7-4756-9F9F-26B9C1B938BF}"/>
                </a:ext>
              </a:extLst>
            </p:cNvPr>
            <p:cNvSpPr/>
            <p:nvPr/>
          </p:nvSpPr>
          <p:spPr>
            <a:xfrm rot="6644394">
              <a:off x="7719116" y="268118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9C0D8086-C53C-4282-99B5-A7C6A1F06890}"/>
                </a:ext>
              </a:extLst>
            </p:cNvPr>
            <p:cNvSpPr/>
            <p:nvPr/>
          </p:nvSpPr>
          <p:spPr>
            <a:xfrm rot="6603235">
              <a:off x="7659757" y="30126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2309AD8-87FF-4A95-A1F8-FE0DDE753ADF}"/>
                </a:ext>
              </a:extLst>
            </p:cNvPr>
            <p:cNvSpPr/>
            <p:nvPr/>
          </p:nvSpPr>
          <p:spPr>
            <a:xfrm rot="60630">
              <a:off x="7808149" y="300173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A2B818-E6EA-476A-844A-A476FAC91525}"/>
                </a:ext>
              </a:extLst>
            </p:cNvPr>
            <p:cNvSpPr txBox="1"/>
            <p:nvPr/>
          </p:nvSpPr>
          <p:spPr>
            <a:xfrm rot="60630">
              <a:off x="7929876" y="2999634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EB24B0-CFEF-4A16-88F1-CA6E927E7E75}"/>
                </a:ext>
              </a:extLst>
            </p:cNvPr>
            <p:cNvSpPr txBox="1"/>
            <p:nvPr/>
          </p:nvSpPr>
          <p:spPr>
            <a:xfrm>
              <a:off x="8373582" y="3198167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Where to send the participant after the study. (e.g. </a:t>
              </a:r>
              <a:r>
                <a:rPr lang="en-US" sz="1200" dirty="0" err="1">
                  <a:latin typeface="Arvo" panose="02000000000000000000" pitchFamily="2" charset="0"/>
                </a:rPr>
                <a:t>daisychain</a:t>
              </a:r>
              <a:r>
                <a:rPr lang="en-US" sz="1200" dirty="0">
                  <a:latin typeface="Arvo" panose="02000000000000000000" pitchFamily="2" charset="0"/>
                </a:rPr>
                <a:t> with Qualtrics)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63" name="Arrow: Down 62">
              <a:extLst>
                <a:ext uri="{FF2B5EF4-FFF2-40B4-BE49-F238E27FC236}">
                  <a16:creationId xmlns:a16="http://schemas.microsoft.com/office/drawing/2014/main" id="{7E116B91-E7AA-489E-82E1-AF288F11CB94}"/>
                </a:ext>
              </a:extLst>
            </p:cNvPr>
            <p:cNvSpPr/>
            <p:nvPr/>
          </p:nvSpPr>
          <p:spPr>
            <a:xfrm rot="7760581">
              <a:off x="6631513" y="3588718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6FBAB6B-BF00-4A26-B94B-CB038A34E874}"/>
                </a:ext>
              </a:extLst>
            </p:cNvPr>
            <p:cNvSpPr/>
            <p:nvPr/>
          </p:nvSpPr>
          <p:spPr>
            <a:xfrm rot="60630">
              <a:off x="6881111" y="4094951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3CBC54-4B6B-4557-9B11-0DE2D453DFC5}"/>
                </a:ext>
              </a:extLst>
            </p:cNvPr>
            <p:cNvSpPr txBox="1"/>
            <p:nvPr/>
          </p:nvSpPr>
          <p:spPr>
            <a:xfrm rot="60630">
              <a:off x="7016464" y="4092849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0D9116-813D-4BCC-ACF2-427798711C2E}"/>
                </a:ext>
              </a:extLst>
            </p:cNvPr>
            <p:cNvSpPr txBox="1"/>
            <p:nvPr/>
          </p:nvSpPr>
          <p:spPr>
            <a:xfrm>
              <a:off x="7415207" y="4208496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Resources needed by the experiment (e.g. image files, csv files).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792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01C689-B593-4E33-8200-93CB7D4EAB76}"/>
              </a:ext>
            </a:extLst>
          </p:cNvPr>
          <p:cNvGrpSpPr/>
          <p:nvPr/>
        </p:nvGrpSpPr>
        <p:grpSpPr>
          <a:xfrm>
            <a:off x="5133840" y="2076261"/>
            <a:ext cx="2073617" cy="2705478"/>
            <a:chOff x="5133840" y="2076261"/>
            <a:chExt cx="2073617" cy="2705478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391FB432-8A5D-44A9-B06D-DBFC5B50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840" y="2076261"/>
              <a:ext cx="1924319" cy="2705478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9C0CC01-AD98-4E6B-A787-37A125C68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1633" y="2217196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132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5AB43E-82B1-4841-9CB5-D8CEF0CFF6D5}"/>
              </a:ext>
            </a:extLst>
          </p:cNvPr>
          <p:cNvGrpSpPr/>
          <p:nvPr/>
        </p:nvGrpSpPr>
        <p:grpSpPr>
          <a:xfrm>
            <a:off x="810819" y="1817651"/>
            <a:ext cx="7917545" cy="2964088"/>
            <a:chOff x="810819" y="1817651"/>
            <a:chExt cx="7917545" cy="2964088"/>
          </a:xfrm>
        </p:grpSpPr>
        <p:pic>
          <p:nvPicPr>
            <p:cNvPr id="3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C5C0EF02-83F3-4042-8E13-6117BCAC5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968"/>
            <a:stretch/>
          </p:blipFill>
          <p:spPr>
            <a:xfrm>
              <a:off x="2660940" y="2416290"/>
              <a:ext cx="6067424" cy="188987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5FD9A0-0747-4525-A67E-93BB0D14FE25}"/>
                </a:ext>
              </a:extLst>
            </p:cNvPr>
            <p:cNvGrpSpPr/>
            <p:nvPr/>
          </p:nvGrpSpPr>
          <p:grpSpPr>
            <a:xfrm>
              <a:off x="810819" y="1817651"/>
              <a:ext cx="2118283" cy="2964088"/>
              <a:chOff x="5577185" y="1817652"/>
              <a:chExt cx="2118283" cy="2964088"/>
            </a:xfrm>
          </p:grpSpPr>
          <p:pic>
            <p:nvPicPr>
              <p:cNvPr id="9" name="Picture 8" descr="Table&#10;&#10;Description automatically generated">
                <a:extLst>
                  <a:ext uri="{FF2B5EF4-FFF2-40B4-BE49-F238E27FC236}">
                    <a16:creationId xmlns:a16="http://schemas.microsoft.com/office/drawing/2014/main" id="{7BC270B2-B7F6-434A-80CF-FC2228DBF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7185" y="2076262"/>
                <a:ext cx="1924319" cy="2705478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6A862EE-E907-4F9A-870E-E8299283C1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9644" y="1817652"/>
                <a:ext cx="885824" cy="85725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7CDFFA-40D5-4DFD-86B2-9E2C73DAB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7606" y="293260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830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12FE65-1A34-4154-836F-1F5C12F4EE56}"/>
              </a:ext>
            </a:extLst>
          </p:cNvPr>
          <p:cNvGrpSpPr/>
          <p:nvPr/>
        </p:nvGrpSpPr>
        <p:grpSpPr>
          <a:xfrm>
            <a:off x="1484851" y="1528097"/>
            <a:ext cx="9735127" cy="3801806"/>
            <a:chOff x="0" y="1528097"/>
            <a:chExt cx="9735127" cy="3801806"/>
          </a:xfrm>
        </p:grpSpPr>
        <p:pic>
          <p:nvPicPr>
            <p:cNvPr id="5" name="Picture 4" descr="Graphical user interface, table&#10;&#10;Description automatically generated">
              <a:extLst>
                <a:ext uri="{FF2B5EF4-FFF2-40B4-BE49-F238E27FC236}">
                  <a16:creationId xmlns:a16="http://schemas.microsoft.com/office/drawing/2014/main" id="{22A0CA48-F5E6-4F17-982E-641E68C18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52"/>
            <a:stretch/>
          </p:blipFill>
          <p:spPr>
            <a:xfrm>
              <a:off x="0" y="1528097"/>
              <a:ext cx="9735127" cy="380180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D94228C-0CAB-4865-9195-67696B7A92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4795" y="1813272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7CBAFEA-2A0C-4017-B5F0-030CCA99B0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8249" y="2484583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02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2054CDA-6EB5-41B9-ACA8-9B36CC627153}"/>
              </a:ext>
            </a:extLst>
          </p:cNvPr>
          <p:cNvGrpSpPr/>
          <p:nvPr/>
        </p:nvGrpSpPr>
        <p:grpSpPr>
          <a:xfrm>
            <a:off x="1910172" y="1829370"/>
            <a:ext cx="8611802" cy="3949907"/>
            <a:chOff x="1910172" y="1829370"/>
            <a:chExt cx="8611802" cy="3949907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5F6DC74-26EB-45D4-A8B5-254679BE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172" y="1829370"/>
              <a:ext cx="8611802" cy="252447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B361E9-5104-428F-B602-85DC7C3B2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3018" y="3567967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EE3FE-BDC9-44A3-B39F-0B808505E4B8}"/>
                </a:ext>
              </a:extLst>
            </p:cNvPr>
            <p:cNvSpPr txBox="1"/>
            <p:nvPr/>
          </p:nvSpPr>
          <p:spPr>
            <a:xfrm>
              <a:off x="5029594" y="4301949"/>
              <a:ext cx="277537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a pilot token</a:t>
              </a:r>
            </a:p>
            <a:p>
              <a:r>
                <a:rPr lang="en-US" dirty="0"/>
                <a:t>Lasts 1 hour</a:t>
              </a:r>
            </a:p>
            <a:p>
              <a:r>
                <a:rPr lang="en-US" dirty="0"/>
                <a:t>No credits used</a:t>
              </a:r>
            </a:p>
            <a:p>
              <a:r>
                <a:rPr lang="en-US" dirty="0"/>
                <a:t>No data saved to repository</a:t>
              </a:r>
            </a:p>
            <a:p>
              <a:r>
                <a:rPr lang="en-US" dirty="0"/>
                <a:t>Local data file downloaded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6C24796-3580-4420-B6B4-AFB4B9CD5D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295" y="3619865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E3D648-3306-4D7F-9AC8-5097884ED2ED}"/>
                </a:ext>
              </a:extLst>
            </p:cNvPr>
            <p:cNvSpPr txBox="1"/>
            <p:nvPr/>
          </p:nvSpPr>
          <p:spPr>
            <a:xfrm>
              <a:off x="7908871" y="4353847"/>
              <a:ext cx="25253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sharable URL</a:t>
              </a:r>
            </a:p>
            <a:p>
              <a:r>
                <a:rPr lang="en-US" dirty="0"/>
                <a:t>Credit/license needed</a:t>
              </a:r>
            </a:p>
            <a:p>
              <a:r>
                <a:rPr lang="en-US" dirty="0"/>
                <a:t>Data saved to repository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E1526B-1745-49D8-8064-FB179B694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5620" y="3601391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2C5827-5095-4F3C-8259-F19194C0B7CC}"/>
                </a:ext>
              </a:extLst>
            </p:cNvPr>
            <p:cNvSpPr txBox="1"/>
            <p:nvPr/>
          </p:nvSpPr>
          <p:spPr>
            <a:xfrm>
              <a:off x="2082197" y="4335373"/>
              <a:ext cx="26188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Useful for sharing your task (if public) whilst not allowing users to add data to your own repository.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46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C78D547-A64E-414E-A125-7B5E0D8AFC5D}"/>
              </a:ext>
            </a:extLst>
          </p:cNvPr>
          <p:cNvGrpSpPr/>
          <p:nvPr/>
        </p:nvGrpSpPr>
        <p:grpSpPr>
          <a:xfrm>
            <a:off x="2586182" y="1332351"/>
            <a:ext cx="6437318" cy="3935068"/>
            <a:chOff x="2586182" y="1332351"/>
            <a:chExt cx="6437318" cy="3935068"/>
          </a:xfrm>
        </p:grpSpPr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7E925A91-473D-4B0F-8B53-A4400EA3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499" y="1590580"/>
              <a:ext cx="5855001" cy="367683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D9477D-9275-411E-BB0A-EF49BD64EC41}"/>
                </a:ext>
              </a:extLst>
            </p:cNvPr>
            <p:cNvCxnSpPr>
              <a:cxnSpLocks/>
            </p:cNvCxnSpPr>
            <p:nvPr/>
          </p:nvCxnSpPr>
          <p:spPr>
            <a:xfrm>
              <a:off x="2586182" y="2660073"/>
              <a:ext cx="932799" cy="2651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3532E5B-2665-43B2-9369-9FAFBF126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836" y="1332351"/>
              <a:ext cx="623528" cy="516457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D0D50F-EFB0-4C75-8EEB-97E74F9E511B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50" y="1332351"/>
              <a:ext cx="0" cy="77468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701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294E553-177F-42B7-BA71-82C8F684C5AC}"/>
              </a:ext>
            </a:extLst>
          </p:cNvPr>
          <p:cNvGrpSpPr/>
          <p:nvPr/>
        </p:nvGrpSpPr>
        <p:grpSpPr>
          <a:xfrm>
            <a:off x="3006566" y="2164658"/>
            <a:ext cx="6178868" cy="2048607"/>
            <a:chOff x="3006566" y="2164658"/>
            <a:chExt cx="6178868" cy="2048607"/>
          </a:xfrm>
        </p:grpSpPr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4CAD1024-AF54-4D4B-B555-F3D39B4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566" y="2644734"/>
              <a:ext cx="6178868" cy="156853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305A021-D923-4C31-AC98-C7C0C3ED2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81" y="2603385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5B9B099-ED34-4A9C-9847-4F76915D0927}"/>
                </a:ext>
              </a:extLst>
            </p:cNvPr>
            <p:cNvCxnSpPr>
              <a:cxnSpLocks/>
            </p:cNvCxnSpPr>
            <p:nvPr/>
          </p:nvCxnSpPr>
          <p:spPr>
            <a:xfrm>
              <a:off x="3768436" y="2644734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1533DAE-95FE-44B0-ACC2-E28FB5AD8D72}"/>
                </a:ext>
              </a:extLst>
            </p:cNvPr>
            <p:cNvCxnSpPr>
              <a:cxnSpLocks/>
            </p:cNvCxnSpPr>
            <p:nvPr/>
          </p:nvCxnSpPr>
          <p:spPr>
            <a:xfrm>
              <a:off x="4899817" y="2164658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087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812</Words>
  <Application>Microsoft Office PowerPoint</Application>
  <PresentationFormat>Widescreen</PresentationFormat>
  <Paragraphs>133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Arvo</vt:lpstr>
      <vt:lpstr>Calibri</vt:lpstr>
      <vt:lpstr>Calibri (Body)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447975512226</dc:creator>
  <cp:lastModifiedBy>Becca Hirst</cp:lastModifiedBy>
  <cp:revision>12</cp:revision>
  <dcterms:created xsi:type="dcterms:W3CDTF">2021-08-11T21:23:04Z</dcterms:created>
  <dcterms:modified xsi:type="dcterms:W3CDTF">2021-09-23T16:18:45Z</dcterms:modified>
</cp:coreProperties>
</file>